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8"/>
  </p:notesMasterIdLst>
  <p:sldIdLst>
    <p:sldId id="448" r:id="rId2"/>
    <p:sldId id="450" r:id="rId3"/>
    <p:sldId id="484" r:id="rId4"/>
    <p:sldId id="488" r:id="rId5"/>
    <p:sldId id="486" r:id="rId6"/>
    <p:sldId id="453" r:id="rId7"/>
    <p:sldId id="454" r:id="rId8"/>
    <p:sldId id="456" r:id="rId9"/>
    <p:sldId id="494" r:id="rId10"/>
    <p:sldId id="495" r:id="rId11"/>
    <p:sldId id="458" r:id="rId12"/>
    <p:sldId id="459" r:id="rId13"/>
    <p:sldId id="460" r:id="rId14"/>
    <p:sldId id="462" r:id="rId15"/>
    <p:sldId id="463" r:id="rId16"/>
    <p:sldId id="464" r:id="rId17"/>
    <p:sldId id="465" r:id="rId18"/>
    <p:sldId id="466" r:id="rId19"/>
    <p:sldId id="467" r:id="rId20"/>
    <p:sldId id="468" r:id="rId21"/>
    <p:sldId id="489" r:id="rId22"/>
    <p:sldId id="490" r:id="rId23"/>
    <p:sldId id="469" r:id="rId24"/>
    <p:sldId id="470" r:id="rId25"/>
    <p:sldId id="471" r:id="rId26"/>
    <p:sldId id="473" r:id="rId27"/>
    <p:sldId id="491" r:id="rId28"/>
    <p:sldId id="474" r:id="rId29"/>
    <p:sldId id="476" r:id="rId30"/>
    <p:sldId id="478" r:id="rId31"/>
    <p:sldId id="479" r:id="rId32"/>
    <p:sldId id="480" r:id="rId33"/>
    <p:sldId id="481" r:id="rId34"/>
    <p:sldId id="482" r:id="rId35"/>
    <p:sldId id="492" r:id="rId36"/>
    <p:sldId id="47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62" autoAdjust="0"/>
    <p:restoredTop sz="94660"/>
  </p:normalViewPr>
  <p:slideViewPr>
    <p:cSldViewPr>
      <p:cViewPr varScale="1">
        <p:scale>
          <a:sx n="68" d="100"/>
          <a:sy n="68" d="100"/>
        </p:scale>
        <p:origin x="78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1C0D0-39C7-4B49-81B4-829D8100CC7C}" type="datetimeFigureOut">
              <a:rPr lang="en-GB" smtClean="0"/>
              <a:pPr/>
              <a:t>04/11/2017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02F0B-E0AB-486B-99C1-44A5693B30E5}" type="slidenum">
              <a:rPr lang="en-GB" smtClean="0"/>
              <a:pPr/>
              <a:t>‹#›</a:t>
            </a:fld>
            <a:endParaRPr lang="en-GB"/>
          </a:p>
        </p:txBody>
      </p:sp>
    </p:spTree>
    <p:extLst>
      <p:ext uri="{BB962C8B-B14F-4D97-AF65-F5344CB8AC3E}">
        <p14:creationId xmlns:p14="http://schemas.microsoft.com/office/powerpoint/2010/main" val="421525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60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846320"/>
            <a:ext cx="6858000" cy="914400"/>
          </a:xfrm>
        </p:spPr>
        <p:txBody>
          <a:bodyPr/>
          <a:lstStyle>
            <a:lvl1pPr marL="0" indent="0" algn="r">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11"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
        <p:nvSpPr>
          <p:cNvPr id="7"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r">
              <a:lnSpc>
                <a:spcPct val="100000"/>
              </a:lnSpc>
              <a:defRPr sz="60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7"/>
          <p:cNvSpPr>
            <a:spLocks noGrp="1"/>
          </p:cNvSpPr>
          <p:nvPr>
            <p:ph type="sldNum" sz="quarter" idx="11"/>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2000" y="1574800"/>
            <a:ext cx="3581400" cy="4525963"/>
          </a:xfrm>
        </p:spPr>
        <p:txBody>
          <a:bodyPr/>
          <a:lstStyle>
            <a:lvl1pPr algn="l" rtl="0">
              <a:defRPr sz="20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5800" y="1574800"/>
            <a:ext cx="3581400" cy="4525963"/>
          </a:xfr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572768"/>
            <a:ext cx="3581400" cy="639762"/>
          </a:xfrm>
        </p:spPr>
        <p:txBody>
          <a:bodyPr anchor="b">
            <a:noAutofit/>
          </a:bodyPr>
          <a:lstStyle>
            <a:lvl1pPr marL="0" indent="0" algn="r" rtl="1">
              <a:buNone/>
              <a:defRPr lang="en-US" sz="2000" b="1" u="none"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r" defTabSz="914400" rtl="1" eaLnBrk="1" latinLnBrk="0" hangingPunct="1">
              <a:spcBef>
                <a:spcPct val="20000"/>
              </a:spcBef>
              <a:spcAft>
                <a:spcPts val="600"/>
              </a:spcAft>
              <a:buFont typeface="Arial" pitchFamily="34" charset="0"/>
              <a:buNone/>
            </a:pPr>
            <a:r>
              <a:rPr lang="en-US"/>
              <a:t>Click to edit Master text styles</a:t>
            </a:r>
          </a:p>
        </p:txBody>
      </p:sp>
      <p:sp>
        <p:nvSpPr>
          <p:cNvPr id="4" name="Content Placeholder 3"/>
          <p:cNvSpPr>
            <a:spLocks noGrp="1"/>
          </p:cNvSpPr>
          <p:nvPr>
            <p:ph sz="half" idx="2"/>
          </p:nvPr>
        </p:nvSpPr>
        <p:spPr>
          <a:xfrm>
            <a:off x="762000" y="2255520"/>
            <a:ext cx="3581400" cy="3840480"/>
          </a:xfrm>
        </p:spPr>
        <p:txBody>
          <a:bodyPr/>
          <a:lstStyle>
            <a:lvl1pPr algn="l" rtl="0">
              <a:defRPr sz="20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5800" y="1572768"/>
            <a:ext cx="3581400" cy="639762"/>
          </a:xfrm>
        </p:spPr>
        <p:txBody>
          <a:bodyPr vert="horz" lIns="91440" tIns="45720" rIns="91440" bIns="45720" rtlCol="0" anchor="b">
            <a:noAutofit/>
          </a:bodyPr>
          <a:lstStyle>
            <a:lvl1pPr marL="0" indent="0" algn="r" defTabSz="914400" rtl="1" eaLnBrk="1" latinLnBrk="0" hangingPunct="1">
              <a:spcBef>
                <a:spcPct val="20000"/>
              </a:spcBef>
              <a:spcAft>
                <a:spcPts val="600"/>
              </a:spcAft>
              <a:buFont typeface="Arial" pitchFamily="34" charset="0"/>
              <a:buNone/>
              <a:defRPr lang="en-US" sz="2000" b="1" u="none" kern="1200" dirty="0" smtClean="0">
                <a:solidFill>
                  <a:schemeClr val="tx1"/>
                </a:solidFill>
                <a:latin typeface="+mn-lt"/>
                <a:ea typeface="+mn-ea"/>
                <a:cs typeface="+mn-cs"/>
              </a:defRPr>
            </a:lvl1pPr>
          </a:lstStyle>
          <a:p>
            <a:pPr lvl="0"/>
            <a:r>
              <a:rPr lang="en-US"/>
              <a:t>Click to edit Master text styles</a:t>
            </a:r>
          </a:p>
        </p:txBody>
      </p:sp>
      <p:sp>
        <p:nvSpPr>
          <p:cNvPr id="6" name="Content Placeholder 5"/>
          <p:cNvSpPr>
            <a:spLocks noGrp="1"/>
          </p:cNvSpPr>
          <p:nvPr>
            <p:ph sz="quarter" idx="4"/>
          </p:nvPr>
        </p:nvSpPr>
        <p:spPr>
          <a:xfrm>
            <a:off x="4495800" y="2259366"/>
            <a:ext cx="3581400" cy="384048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
        <p:nvSpPr>
          <p:cNvPr id="8" name="Title 7"/>
          <p:cNvSpPr>
            <a:spLocks noGrp="1"/>
          </p:cNvSpPr>
          <p:nvPr>
            <p:ph type="title"/>
          </p:nvPr>
        </p:nvSpPr>
        <p:spPr>
          <a:xfrm>
            <a:off x="1066800" y="152718"/>
            <a:ext cx="7620000" cy="1371600"/>
          </a:xfrm>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0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200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A85E95EA-764A-438A-AB2D-615555310C78}" type="slidenum">
              <a:rPr lang="en-GB" smtClean="0"/>
              <a:pPr/>
              <a:t>‹#›</a:t>
            </a:fld>
            <a:endParaRPr lang="en-GB"/>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r" defTabSz="914400" rtl="1" eaLnBrk="1" latinLnBrk="0" hangingPunct="1">
        <a:spcBef>
          <a:spcPct val="0"/>
        </a:spcBef>
        <a:buNone/>
        <a:defRPr sz="30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85000" lnSpcReduction="20000"/>
          </a:bodyPr>
          <a:lstStyle/>
          <a:p>
            <a:r>
              <a:rPr lang="ar-JO" dirty="0"/>
              <a:t>مهارات استخدام مواقع التواصل الاجتماعي</a:t>
            </a:r>
            <a:br>
              <a:rPr lang="en-US" dirty="0"/>
            </a:br>
            <a:r>
              <a:rPr lang="en-US" dirty="0"/>
              <a:t>0731101</a:t>
            </a:r>
          </a:p>
        </p:txBody>
      </p:sp>
      <p:sp>
        <p:nvSpPr>
          <p:cNvPr id="4" name="Slide Number Placeholder 3"/>
          <p:cNvSpPr>
            <a:spLocks noGrp="1"/>
          </p:cNvSpPr>
          <p:nvPr>
            <p:ph type="sldNum" sz="quarter" idx="12"/>
          </p:nvPr>
        </p:nvSpPr>
        <p:spPr/>
        <p:txBody>
          <a:bodyPr/>
          <a:lstStyle/>
          <a:p>
            <a:fld id="{A85E95EA-764A-438A-AB2D-615555310C78}" type="slidenum">
              <a:rPr lang="en-GB" smtClean="0">
                <a:solidFill>
                  <a:schemeClr val="tx2"/>
                </a:solidFill>
              </a:rPr>
              <a:pPr/>
              <a:t>1</a:t>
            </a:fld>
            <a:endParaRPr lang="en-GB" dirty="0">
              <a:solidFill>
                <a:schemeClr val="tx2"/>
              </a:solidFill>
            </a:endParaRPr>
          </a:p>
        </p:txBody>
      </p:sp>
      <p:sp>
        <p:nvSpPr>
          <p:cNvPr id="5" name="Title 4"/>
          <p:cNvSpPr>
            <a:spLocks noGrp="1"/>
          </p:cNvSpPr>
          <p:nvPr>
            <p:ph type="title"/>
          </p:nvPr>
        </p:nvSpPr>
        <p:spPr/>
        <p:txBody>
          <a:bodyPr/>
          <a:lstStyle/>
          <a:p>
            <a:r>
              <a:rPr lang="ar-JO" dirty="0"/>
              <a:t>فيسبوك </a:t>
            </a:r>
            <a:r>
              <a:rPr lang="en-US" dirty="0"/>
              <a:t>Facebook</a:t>
            </a:r>
            <a:endParaRPr lang="ar-JO" dirty="0"/>
          </a:p>
        </p:txBody>
      </p:sp>
      <p:sp>
        <p:nvSpPr>
          <p:cNvPr id="8" name="AutoShape 2" descr="Image result for social networ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1031" name="Picture 7"/>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5348" b="534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1054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2"/>
          <p:cNvSpPr txBox="1">
            <a:spLocks/>
          </p:cNvSpPr>
          <p:nvPr/>
        </p:nvSpPr>
        <p:spPr>
          <a:xfrm>
            <a:off x="5867400" y="0"/>
            <a:ext cx="3124200" cy="457200"/>
          </a:xfrm>
          <a:prstGeom prst="rect">
            <a:avLst/>
          </a:prstGeom>
          <a:solidFill>
            <a:schemeClr val="tx2"/>
          </a:solidFill>
        </p:spPr>
        <p:txBody>
          <a:bodyPr vert="horz" lIns="91440" tIns="45720" rIns="91440" bIns="45720" rtlCol="0">
            <a:normAutofit/>
          </a:bodyPr>
          <a:lstStyle>
            <a:lvl1pPr marL="0" indent="0" algn="r" defTabSz="914400" rtl="1" eaLnBrk="1" latinLnBrk="0" hangingPunct="1">
              <a:spcBef>
                <a:spcPct val="20000"/>
              </a:spcBef>
              <a:spcAft>
                <a:spcPts val="600"/>
              </a:spcAft>
              <a:buFont typeface="Arial" pitchFamily="34" charset="0"/>
              <a:buNone/>
              <a:defRPr sz="1600" b="1" kern="1200">
                <a:solidFill>
                  <a:schemeClr val="tx1"/>
                </a:solidFill>
                <a:latin typeface="+mn-lt"/>
                <a:ea typeface="+mn-ea"/>
                <a:cs typeface="+mn-cs"/>
              </a:defRPr>
            </a:lvl1pPr>
            <a:lvl2pPr marL="457200" indent="0" algn="r" defTabSz="914400" rtl="1" eaLnBrk="1" latinLnBrk="0" hangingPunct="1">
              <a:spcBef>
                <a:spcPct val="20000"/>
              </a:spcBef>
              <a:buClr>
                <a:schemeClr val="tx2"/>
              </a:buClr>
              <a:buFont typeface="Arial" pitchFamily="34" charset="0"/>
              <a:buNone/>
              <a:defRPr sz="1200" kern="1200">
                <a:solidFill>
                  <a:schemeClr val="tx1"/>
                </a:solidFill>
                <a:latin typeface="+mn-lt"/>
                <a:ea typeface="+mn-ea"/>
                <a:cs typeface="+mn-cs"/>
              </a:defRPr>
            </a:lvl2pPr>
            <a:lvl3pPr marL="914400" indent="0" algn="r" defTabSz="914400" rtl="1" eaLnBrk="1" latinLnBrk="0" hangingPunct="1">
              <a:spcBef>
                <a:spcPct val="20000"/>
              </a:spcBef>
              <a:buClr>
                <a:schemeClr val="tx2"/>
              </a:buClr>
              <a:buFont typeface="Arial" pitchFamily="34" charset="0"/>
              <a:buNone/>
              <a:defRPr sz="1000" kern="1200">
                <a:solidFill>
                  <a:schemeClr val="tx1"/>
                </a:solidFill>
                <a:latin typeface="+mn-lt"/>
                <a:ea typeface="+mn-ea"/>
                <a:cs typeface="+mn-cs"/>
              </a:defRPr>
            </a:lvl3pPr>
            <a:lvl4pPr marL="13716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4pPr>
            <a:lvl5pPr marL="1828800" indent="0" algn="r" defTabSz="914400" rtl="1" eaLnBrk="1" latinLnBrk="0" hangingPunct="1">
              <a:spcBef>
                <a:spcPct val="20000"/>
              </a:spcBef>
              <a:buClr>
                <a:schemeClr val="tx2"/>
              </a:buClr>
              <a:buFont typeface="Arial" pitchFamily="34" charset="0"/>
              <a:buNone/>
              <a:defRPr sz="900" kern="1200" baseline="0">
                <a:solidFill>
                  <a:schemeClr val="tx1"/>
                </a:solidFill>
                <a:latin typeface="+mn-lt"/>
                <a:ea typeface="+mn-ea"/>
                <a:cs typeface="+mn-cs"/>
              </a:defRPr>
            </a:lvl5pPr>
            <a:lvl6pPr marL="22860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6pPr>
            <a:lvl7pPr marL="27432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7pPr>
            <a:lvl8pPr marL="32004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8pPr>
            <a:lvl9pPr marL="36576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9pPr>
          </a:lstStyle>
          <a:p>
            <a:r>
              <a:rPr lang="ar-JO" sz="2200" dirty="0">
                <a:solidFill>
                  <a:schemeClr val="bg1"/>
                </a:solidFill>
              </a:rPr>
              <a:t>الفصل الأول 2017 / 2018 </a:t>
            </a:r>
            <a:endParaRPr lang="en-US" sz="2200" dirty="0">
              <a:solidFill>
                <a:schemeClr val="bg1"/>
              </a:solidFill>
            </a:endParaRPr>
          </a:p>
        </p:txBody>
      </p:sp>
    </p:spTree>
    <p:extLst>
      <p:ext uri="{BB962C8B-B14F-4D97-AF65-F5344CB8AC3E}">
        <p14:creationId xmlns:p14="http://schemas.microsoft.com/office/powerpoint/2010/main" val="2567231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محدد الجمهور</a:t>
            </a:r>
            <a:br>
              <a:rPr lang="en-US" dirty="0"/>
            </a:br>
            <a:r>
              <a:rPr lang="en-US" dirty="0"/>
              <a:t>Audience Selector</a:t>
            </a:r>
          </a:p>
        </p:txBody>
      </p:sp>
      <p:sp>
        <p:nvSpPr>
          <p:cNvPr id="3" name="Content Placeholder 2"/>
          <p:cNvSpPr>
            <a:spLocks noGrp="1"/>
          </p:cNvSpPr>
          <p:nvPr>
            <p:ph idx="1"/>
          </p:nvPr>
        </p:nvSpPr>
        <p:spPr/>
        <p:txBody>
          <a:bodyPr>
            <a:normAutofit fontScale="92500" lnSpcReduction="20000"/>
          </a:bodyPr>
          <a:lstStyle/>
          <a:p>
            <a:pPr marL="342900" indent="-342900">
              <a:buClr>
                <a:schemeClr val="tx2"/>
              </a:buClr>
              <a:buFont typeface="Arial" panose="020B0604020202020204" pitchFamily="34" charset="0"/>
              <a:buChar char="•"/>
            </a:pPr>
            <a:r>
              <a:rPr lang="ar-JO" b="0" dirty="0"/>
              <a:t>خيارات الخصوصية (خيارات المشاركة):</a:t>
            </a:r>
            <a:endParaRPr lang="en-US" b="0" dirty="0"/>
          </a:p>
          <a:p>
            <a:pPr marL="914400" lvl="1" indent="-457200">
              <a:buFont typeface="+mj-lt"/>
              <a:buAutoNum type="arabicPeriod"/>
            </a:pPr>
            <a:r>
              <a:rPr lang="ar-JO" b="1" dirty="0"/>
              <a:t>العامة</a:t>
            </a:r>
            <a:r>
              <a:rPr lang="en-US" b="1" dirty="0"/>
              <a:t>(Public) </a:t>
            </a:r>
            <a:r>
              <a:rPr lang="ar-JO" b="1" dirty="0"/>
              <a:t>:</a:t>
            </a:r>
            <a:r>
              <a:rPr lang="ar-JO" dirty="0"/>
              <a:t> هو الخيار الأقل أماناً حيث تتم المشاركة مع جميع الاشخاص المشتركين في فيسبوك او من خارجه أي أن المعلومة مرئية لجميع الاصدقاء وغيرهم من مستخدمي الفيسبوك. </a:t>
            </a:r>
          </a:p>
          <a:p>
            <a:pPr marL="914400" lvl="1" indent="-457200">
              <a:buFont typeface="+mj-lt"/>
              <a:buAutoNum type="arabicPeriod"/>
            </a:pPr>
            <a:r>
              <a:rPr lang="ar-JO" dirty="0"/>
              <a:t>ا</a:t>
            </a:r>
            <a:r>
              <a:rPr lang="ar-JO" b="1" dirty="0"/>
              <a:t>لأصدقاء</a:t>
            </a:r>
            <a:r>
              <a:rPr lang="en-US" b="1" dirty="0"/>
              <a:t>(Friends) </a:t>
            </a:r>
            <a:r>
              <a:rPr lang="ar-JO" b="1" dirty="0"/>
              <a:t>:</a:t>
            </a:r>
            <a:r>
              <a:rPr lang="ar-JO" dirty="0"/>
              <a:t> هو الخيار الاكثر شيوعاً حيث يتم المشاركة مع الاصدقاء فقط أي أن فقط من تشملهم قائمة اصدقائي يمكنهم رؤية المعلومة. </a:t>
            </a:r>
          </a:p>
          <a:p>
            <a:pPr marL="914400" lvl="1" indent="-457200">
              <a:buFont typeface="+mj-lt"/>
              <a:buAutoNum type="arabicPeriod"/>
            </a:pPr>
            <a:r>
              <a:rPr lang="ar-JO" dirty="0"/>
              <a:t>ا</a:t>
            </a:r>
            <a:r>
              <a:rPr lang="ar-JO" b="1" dirty="0"/>
              <a:t>لأصدقاء باستثناء </a:t>
            </a:r>
            <a:r>
              <a:rPr lang="en-US" b="1" dirty="0"/>
              <a:t>(Friends except)</a:t>
            </a:r>
            <a:r>
              <a:rPr lang="ar-JO" b="1" dirty="0"/>
              <a:t>: </a:t>
            </a:r>
            <a:r>
              <a:rPr lang="ar-JO" dirty="0"/>
              <a:t>هو خيار عدم العرض لبعض الأصدقاء وتستخدم لمشاركة معلومات حساسة أو معلومات غير مرغوب مشاركتها مع جميع الاصدقاء.</a:t>
            </a:r>
          </a:p>
          <a:p>
            <a:pPr marL="914400" lvl="1" indent="-457200">
              <a:buFont typeface="+mj-lt"/>
              <a:buAutoNum type="arabicPeriod"/>
            </a:pPr>
            <a:r>
              <a:rPr lang="ar-JO" b="1" dirty="0"/>
              <a:t>أصدقاء محددون </a:t>
            </a:r>
            <a:r>
              <a:rPr lang="en-US" b="1" dirty="0"/>
              <a:t>(Specific Friends)</a:t>
            </a:r>
            <a:r>
              <a:rPr lang="ar-JO" b="1" dirty="0"/>
              <a:t>: </a:t>
            </a:r>
            <a:r>
              <a:rPr lang="ar-JO" dirty="0"/>
              <a:t>هو خيار العرض لبعض الأصدقاء فقط وتستخدم لمشاركة معلومات حساسة أو معلومات غير مرغوب مشاركتها مع جميع الاصدقاء. </a:t>
            </a:r>
          </a:p>
          <a:p>
            <a:pPr marL="914400" lvl="1" indent="-457200">
              <a:buFont typeface="+mj-lt"/>
              <a:buAutoNum type="arabicPeriod"/>
            </a:pPr>
            <a:r>
              <a:rPr lang="ar-JO" b="1" dirty="0"/>
              <a:t>تخصيص</a:t>
            </a:r>
            <a:r>
              <a:rPr lang="en-US" b="1" dirty="0"/>
              <a:t>(Custom) </a:t>
            </a:r>
            <a:r>
              <a:rPr lang="ar-JO" b="1" dirty="0"/>
              <a:t>:</a:t>
            </a:r>
            <a:r>
              <a:rPr lang="ar-JO" dirty="0"/>
              <a:t> هو خيار تضمين واستبعاد الأصدقاء والقوائم وتستخدم لمشاركة معلومات حساسة أو معلومات غير مرغوب مشاركتها مع جميع الاصدقاء.</a:t>
            </a:r>
          </a:p>
          <a:p>
            <a:pPr marL="914400" lvl="1" indent="-457200">
              <a:buFont typeface="+mj-lt"/>
              <a:buAutoNum type="arabicPeriod"/>
            </a:pPr>
            <a:r>
              <a:rPr lang="ar-JO" b="1" dirty="0"/>
              <a:t>أنا فقط (</a:t>
            </a:r>
            <a:r>
              <a:rPr lang="en-US" b="1" dirty="0"/>
              <a:t>Only me</a:t>
            </a:r>
            <a:r>
              <a:rPr lang="ar-JO" b="1" dirty="0"/>
              <a:t>):</a:t>
            </a:r>
            <a:r>
              <a:rPr lang="ar-JO" b="0" dirty="0"/>
              <a:t> يتم المشاركة مع الشخص نفسه </a:t>
            </a:r>
            <a:r>
              <a:rPr lang="ar-JO" dirty="0"/>
              <a:t>وهي طريقة لجعل المعلومة خاصة بصاحب الحساب.</a:t>
            </a:r>
            <a:endParaRPr lang="en-US"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10</a:t>
            </a:fld>
            <a:endParaRPr lang="en-GB"/>
          </a:p>
        </p:txBody>
      </p:sp>
    </p:spTree>
    <p:extLst>
      <p:ext uri="{BB962C8B-B14F-4D97-AF65-F5344CB8AC3E}">
        <p14:creationId xmlns:p14="http://schemas.microsoft.com/office/powerpoint/2010/main" val="3285995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الاشارة </a:t>
            </a:r>
            <a:r>
              <a:rPr lang="en-US" dirty="0"/>
              <a:t>TAG</a:t>
            </a:r>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b="0" dirty="0"/>
              <a:t>يمكنك الإشارة داخل صورة لعرض من يوجد في الصورة أو نشر تحديث حالة والاشارة عمن كان برفقتك. </a:t>
            </a:r>
            <a:endParaRPr lang="en-US" sz="2400" b="0" dirty="0"/>
          </a:p>
          <a:p>
            <a:pPr marL="342900" indent="-342900">
              <a:buClr>
                <a:schemeClr val="tx2"/>
              </a:buClr>
              <a:buFont typeface="Arial" panose="020B0604020202020204" pitchFamily="34" charset="0"/>
              <a:buChar char="•"/>
            </a:pPr>
            <a:r>
              <a:rPr lang="ar-JO" sz="2400" b="0" dirty="0"/>
              <a:t>بامكانك عمل اشارة (</a:t>
            </a:r>
            <a:r>
              <a:rPr lang="en-US" sz="2400" b="0" dirty="0"/>
              <a:t>TAG</a:t>
            </a:r>
            <a:r>
              <a:rPr lang="ar-JO" sz="2400" b="0" dirty="0"/>
              <a:t>) الى من ترغب من الأصدقاء في التحديث</a:t>
            </a:r>
            <a:r>
              <a:rPr lang="en-US" sz="2400" b="0" dirty="0"/>
              <a:t> </a:t>
            </a:r>
            <a:r>
              <a:rPr lang="ar-JO" sz="2400" b="0" dirty="0"/>
              <a:t>باستخدام علامة ”</a:t>
            </a:r>
            <a:r>
              <a:rPr lang="en-US" sz="2400" b="0" dirty="0"/>
              <a:t>@</a:t>
            </a:r>
            <a:r>
              <a:rPr lang="ar-JO" sz="2400" b="0" dirty="0"/>
              <a:t>“</a:t>
            </a:r>
            <a:r>
              <a:rPr lang="en-US" sz="2400" b="0" dirty="0"/>
              <a:t> </a:t>
            </a:r>
            <a:r>
              <a:rPr lang="ar-JO" sz="2400" b="0" dirty="0"/>
              <a:t> قبل ادراج اسمائهم ثم تحديدها من قائمة العرض. </a:t>
            </a:r>
            <a:endParaRPr lang="en-US" sz="2400" b="0" dirty="0"/>
          </a:p>
          <a:p>
            <a:pPr marL="342900" indent="-342900">
              <a:buClr>
                <a:schemeClr val="tx2"/>
              </a:buClr>
              <a:buFont typeface="Arial" panose="020B0604020202020204" pitchFamily="34" charset="0"/>
              <a:buChar char="•"/>
            </a:pPr>
            <a:r>
              <a:rPr lang="ar-JO" sz="2400" b="0" dirty="0"/>
              <a:t>عند الإشارة إلى شخص ما فإنك تقوم بإنشاء رابط لصفحته الشخصية. </a:t>
            </a:r>
          </a:p>
          <a:p>
            <a:pPr marL="342900" indent="-342900">
              <a:buClr>
                <a:schemeClr val="tx2"/>
              </a:buClr>
              <a:buFont typeface="Arial" panose="020B0604020202020204" pitchFamily="34" charset="0"/>
              <a:buChar char="•"/>
            </a:pPr>
            <a:endParaRPr lang="ar-JO" sz="2400" b="0" dirty="0"/>
          </a:p>
          <a:p>
            <a:pPr marL="342900" lvl="1" indent="-342900">
              <a:spcAft>
                <a:spcPts val="600"/>
              </a:spcAft>
            </a:pPr>
            <a:endParaRPr lang="ar-JO" sz="2400" dirty="0"/>
          </a:p>
          <a:p>
            <a:pPr marL="914400" lvl="1" indent="-457200">
              <a:buFont typeface="+mj-lt"/>
              <a:buAutoNum type="arabicPeriod"/>
            </a:pPr>
            <a:endParaRPr lang="ar-JO" dirty="0">
              <a:latin typeface="+mj-lt"/>
            </a:endParaRPr>
          </a:p>
          <a:p>
            <a:pPr marL="914400" lvl="1" indent="-457200">
              <a:buFont typeface="+mj-lt"/>
              <a:buAutoNum type="arabicPeriod"/>
            </a:pPr>
            <a:endParaRPr lang="ar-JO" dirty="0">
              <a:latin typeface="+mj-lt"/>
            </a:endParaRPr>
          </a:p>
          <a:p>
            <a:pPr marL="800100" lvl="1" indent="-342900"/>
            <a:endParaRPr lang="en-US" dirty="0">
              <a:latin typeface="+mj-lt"/>
            </a:endParaRPr>
          </a:p>
          <a:p>
            <a:pPr marL="342900" indent="-342900">
              <a:buClr>
                <a:schemeClr val="tx2"/>
              </a:buClr>
              <a:buFont typeface="Arial" panose="020B0604020202020204" pitchFamily="34" charset="0"/>
              <a:buChar char="•"/>
            </a:pPr>
            <a:endParaRPr lang="ar-JO" b="0" dirty="0">
              <a:latin typeface="+mj-lt"/>
            </a:endParaRPr>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11</a:t>
            </a:fld>
            <a:endParaRPr lang="en-GB"/>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033610"/>
            <a:ext cx="385762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990748"/>
            <a:ext cx="36957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959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الاشارة </a:t>
            </a:r>
            <a:r>
              <a:rPr lang="en-US" dirty="0"/>
              <a:t>TAG</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ar-JO" b="0" dirty="0"/>
              <a:t>عند الإشارة إلى شخص ما، فإنك تقوم بإنشاء رابط لصفحته الشخصية. وتتم إضافة المنشور الذي قمت بالإشارة إلى شخص فيه أيضًا إلى يوميات هذا الشخص. فعلى سبيل المثال، يمكنك الإشارة إلى صورة لعرض من يوجد في الصورة أو نشر تحديث حالة وتخبر عمن برفقتك. إذا قمت بالإشارة إلى صديق في تحديث الحالة الخاصة بك، فيمكن لأي شخص بإمكانه رؤية هذا التحديث النقر على اسم الصديق والانتقال إلى صفحته الشخصية. وربما يتم عرض تحديث الحالة أيضًا على يوميات هذا الصديق.</a:t>
            </a:r>
          </a:p>
          <a:p>
            <a:pPr marL="342900" indent="-342900">
              <a:buFont typeface="Arial" panose="020B0604020202020204" pitchFamily="34" charset="0"/>
              <a:buChar char="•"/>
            </a:pPr>
            <a:r>
              <a:rPr lang="ar-JO" b="0" dirty="0"/>
              <a:t>عندما تشير إلى شخص ما، سيتم إرسال إشعار له. أيضًا، إذا قمت أنت أو أحد الأصدقاء بالإشارة إلى شخص في منشورك، يمكن عرض المنشور للجمهور الذي اخترته بالإضافة إلى أصدقاء الشخص المشار إليه.</a:t>
            </a:r>
          </a:p>
          <a:p>
            <a:pPr marL="342900" indent="-342900">
              <a:buFont typeface="Arial" panose="020B0604020202020204" pitchFamily="34" charset="0"/>
              <a:buChar char="•"/>
            </a:pPr>
            <a:r>
              <a:rPr lang="ar-JO" b="0" dirty="0"/>
              <a:t>قد تظهر الإشارات الموجودة في الصور والمنشورات من الأشخاص غير الأصدقاء في مراجعة اليوميات حيث يمكنك أن تقرر ما إذا كنت تريد السماح بها على اليوميات لديك. ويمكنك أيضًا اختيار مراجعة الإشارات بواسطة أي شخص، بما في ذلك الأصدقاء.</a:t>
            </a:r>
          </a:p>
        </p:txBody>
      </p:sp>
      <p:sp>
        <p:nvSpPr>
          <p:cNvPr id="4" name="Slide Number Placeholder 3"/>
          <p:cNvSpPr>
            <a:spLocks noGrp="1"/>
          </p:cNvSpPr>
          <p:nvPr>
            <p:ph type="sldNum" sz="quarter" idx="12"/>
          </p:nvPr>
        </p:nvSpPr>
        <p:spPr/>
        <p:txBody>
          <a:bodyPr/>
          <a:lstStyle/>
          <a:p>
            <a:fld id="{A85E95EA-764A-438A-AB2D-615555310C78}" type="slidenum">
              <a:rPr lang="en-GB" smtClean="0"/>
              <a:pPr/>
              <a:t>12</a:t>
            </a:fld>
            <a:endParaRPr lang="en-GB"/>
          </a:p>
        </p:txBody>
      </p:sp>
    </p:spTree>
    <p:extLst>
      <p:ext uri="{BB962C8B-B14F-4D97-AF65-F5344CB8AC3E}">
        <p14:creationId xmlns:p14="http://schemas.microsoft.com/office/powerpoint/2010/main" val="1485807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علامة التصنيف </a:t>
            </a:r>
            <a:r>
              <a:rPr lang="en-US" dirty="0"/>
              <a:t>Hashtag</a:t>
            </a:r>
            <a:r>
              <a:rPr lang="ar-JO" dirty="0"/>
              <a:t> (#)</a:t>
            </a:r>
            <a:endParaRPr lang="en-US" dirty="0"/>
          </a:p>
        </p:txBody>
      </p:sp>
      <p:sp>
        <p:nvSpPr>
          <p:cNvPr id="3" name="Content Placeholder 2"/>
          <p:cNvSpPr>
            <a:spLocks noGrp="1"/>
          </p:cNvSpPr>
          <p:nvPr>
            <p:ph idx="1"/>
          </p:nvPr>
        </p:nvSpPr>
        <p:spPr/>
        <p:txBody>
          <a:bodyPr>
            <a:normAutofit lnSpcReduction="10000"/>
          </a:bodyPr>
          <a:lstStyle/>
          <a:p>
            <a:pPr marL="342900" indent="-342900">
              <a:buClr>
                <a:schemeClr val="tx2"/>
              </a:buClr>
              <a:buFont typeface="Arial" panose="020B0604020202020204" pitchFamily="34" charset="0"/>
              <a:buChar char="•"/>
            </a:pPr>
            <a:endParaRPr lang="ar-JO" sz="2400" b="0" dirty="0"/>
          </a:p>
          <a:p>
            <a:pPr marL="342900" indent="-342900">
              <a:buClr>
                <a:schemeClr val="tx2"/>
              </a:buClr>
              <a:buFont typeface="Arial" panose="020B0604020202020204" pitchFamily="34" charset="0"/>
              <a:buChar char="•"/>
            </a:pPr>
            <a:r>
              <a:rPr lang="ar-JO" sz="2400" b="0" dirty="0"/>
              <a:t>تحوِّل علامات التصنيف الموضوعات والعبارات إلى روابط يمكن الضغط عليها في المنشورات على يومياتك الخاصة أو على صفحتك. وهو ما يساعد الأشخاص في العثور على منشورات تتناول الموضوعات التي يهتمون بها.</a:t>
            </a:r>
          </a:p>
          <a:p>
            <a:pPr marL="342900" indent="-342900">
              <a:buClr>
                <a:schemeClr val="tx2"/>
              </a:buClr>
              <a:buFont typeface="Arial" panose="020B0604020202020204" pitchFamily="34" charset="0"/>
              <a:buChar char="•"/>
            </a:pPr>
            <a:r>
              <a:rPr lang="ar-JO" sz="2400" b="0" dirty="0"/>
              <a:t>لعمل علامة تصنيف اكتب </a:t>
            </a:r>
            <a:r>
              <a:rPr lang="ar-JO" sz="2400" dirty="0"/>
              <a:t>#</a:t>
            </a:r>
            <a:r>
              <a:rPr lang="ar-JO" sz="2400" b="0" dirty="0"/>
              <a:t> (علامة الرقم) بالإضافة إلى الموضوع أو العبارة وأضفها إلى منشورك.</a:t>
            </a:r>
          </a:p>
          <a:p>
            <a:pPr marL="342900" indent="-342900">
              <a:buClr>
                <a:schemeClr val="tx2"/>
              </a:buClr>
              <a:buFont typeface="Arial" panose="020B0604020202020204" pitchFamily="34" charset="0"/>
              <a:buChar char="•"/>
            </a:pPr>
            <a:r>
              <a:rPr lang="ar-JO" sz="2400" b="0" dirty="0"/>
              <a:t>مثال: أنا أحب #الأردن.</a:t>
            </a:r>
          </a:p>
          <a:p>
            <a:pPr marL="342900" indent="-342900">
              <a:buClr>
                <a:schemeClr val="tx2"/>
              </a:buClr>
              <a:buFont typeface="Arial" panose="020B0604020202020204" pitchFamily="34" charset="0"/>
              <a:buChar char="•"/>
            </a:pPr>
            <a:r>
              <a:rPr lang="ar-JO" sz="2400" b="0" dirty="0"/>
              <a:t>عند الضغط على علامة التصنيف سوف ترى موجزًا بالمنشورات التي تضمن علامة التصنيف هذه.</a:t>
            </a:r>
          </a:p>
          <a:p>
            <a:pPr marL="914400" lvl="1" indent="-457200">
              <a:buFont typeface="+mj-lt"/>
              <a:buAutoNum type="arabicPeriod"/>
            </a:pPr>
            <a:endParaRPr lang="ar-JO" dirty="0">
              <a:latin typeface="+mj-lt"/>
            </a:endParaRPr>
          </a:p>
          <a:p>
            <a:pPr marL="914400" lvl="1" indent="-457200">
              <a:buFont typeface="+mj-lt"/>
              <a:buAutoNum type="arabicPeriod"/>
            </a:pPr>
            <a:endParaRPr lang="ar-JO" dirty="0">
              <a:latin typeface="+mj-lt"/>
            </a:endParaRPr>
          </a:p>
          <a:p>
            <a:pPr marL="800100" lvl="1" indent="-342900"/>
            <a:endParaRPr lang="en-US" dirty="0">
              <a:latin typeface="+mj-lt"/>
            </a:endParaRPr>
          </a:p>
          <a:p>
            <a:pPr marL="342900" indent="-342900">
              <a:buClr>
                <a:schemeClr val="tx2"/>
              </a:buClr>
              <a:buFont typeface="Arial" panose="020B0604020202020204" pitchFamily="34" charset="0"/>
              <a:buChar char="•"/>
            </a:pPr>
            <a:endParaRPr lang="ar-JO" b="0" dirty="0">
              <a:latin typeface="+mj-lt"/>
            </a:endParaRPr>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13</a:t>
            </a:fld>
            <a:endParaRPr lang="en-GB"/>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7382"/>
            <a:ext cx="1952625" cy="1743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609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سحل النشاط </a:t>
            </a:r>
            <a:r>
              <a:rPr lang="en-US" dirty="0"/>
              <a:t>Activity Log</a:t>
            </a:r>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b="0" dirty="0"/>
              <a:t>سجل النشاطات هو أداة تتيح لك إمكانية مراجعة وإدارة المحتوى الذي تشاركه على فيسبوك. يمكنك وحدك رؤية سجل النشاطات الخاص بك.</a:t>
            </a: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14</a:t>
            </a:fld>
            <a:endParaRPr lang="en-GB"/>
          </a:p>
        </p:txBody>
      </p:sp>
      <p:pic>
        <p:nvPicPr>
          <p:cNvPr id="5" name="Picture 4">
            <a:extLst>
              <a:ext uri="{FF2B5EF4-FFF2-40B4-BE49-F238E27FC236}">
                <a16:creationId xmlns:a16="http://schemas.microsoft.com/office/drawing/2014/main" id="{490F039A-02DD-45E2-A333-0ED9C2A6D55A}"/>
              </a:ext>
            </a:extLst>
          </p:cNvPr>
          <p:cNvPicPr>
            <a:picLocks noChangeAspect="1"/>
          </p:cNvPicPr>
          <p:nvPr/>
        </p:nvPicPr>
        <p:blipFill>
          <a:blip r:embed="rId2"/>
          <a:stretch>
            <a:fillRect/>
          </a:stretch>
        </p:blipFill>
        <p:spPr>
          <a:xfrm>
            <a:off x="1600200" y="2575340"/>
            <a:ext cx="6100763" cy="3945017"/>
          </a:xfrm>
          <a:prstGeom prst="rect">
            <a:avLst/>
          </a:prstGeom>
        </p:spPr>
      </p:pic>
    </p:spTree>
    <p:extLst>
      <p:ext uri="{BB962C8B-B14F-4D97-AF65-F5344CB8AC3E}">
        <p14:creationId xmlns:p14="http://schemas.microsoft.com/office/powerpoint/2010/main" val="3319325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القوائم </a:t>
            </a:r>
            <a:r>
              <a:rPr lang="en-US" dirty="0"/>
              <a:t>Lists</a:t>
            </a:r>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b="0" dirty="0"/>
              <a:t>ربما ترغب في التواصل مع أصدقاء من عملك ولكنك قلق حول اختلاط حياتك الاجتماعية والمهنية.</a:t>
            </a:r>
          </a:p>
          <a:p>
            <a:pPr marL="342900" indent="-342900">
              <a:buClr>
                <a:schemeClr val="tx2"/>
              </a:buClr>
              <a:buFont typeface="Arial" panose="020B0604020202020204" pitchFamily="34" charset="0"/>
              <a:buChar char="•"/>
            </a:pPr>
            <a:endParaRPr lang="ar-JO" sz="2400" b="0" dirty="0"/>
          </a:p>
          <a:p>
            <a:pPr marL="342900" indent="-342900">
              <a:buClr>
                <a:schemeClr val="tx2"/>
              </a:buClr>
              <a:buFont typeface="Arial" panose="020B0604020202020204" pitchFamily="34" charset="0"/>
              <a:buChar char="•"/>
            </a:pPr>
            <a:r>
              <a:rPr lang="ar-JO" sz="2400" b="0" dirty="0"/>
              <a:t> تستطيع التحكم مع مَن تشارك عن طريق فصل أصدقائك في قوائم. </a:t>
            </a:r>
          </a:p>
          <a:p>
            <a:pPr marL="342900" indent="-342900">
              <a:buClr>
                <a:schemeClr val="tx2"/>
              </a:buClr>
              <a:buFont typeface="Arial" panose="020B0604020202020204" pitchFamily="34" charset="0"/>
              <a:buChar char="•"/>
            </a:pPr>
            <a:endParaRPr lang="ar-JO" sz="2400" b="0" dirty="0"/>
          </a:p>
          <a:p>
            <a:pPr marL="342900" indent="-342900">
              <a:buClr>
                <a:schemeClr val="tx2"/>
              </a:buClr>
              <a:buFont typeface="Arial" panose="020B0604020202020204" pitchFamily="34" charset="0"/>
              <a:buChar char="•"/>
            </a:pPr>
            <a:r>
              <a:rPr lang="ar-JO" sz="2400" b="0" dirty="0"/>
              <a:t>بمجرد إنشاء قائمة يمكنك اختيار مشاركة بعض الامور فقط مع الاشخاص في تلك القائمة. </a:t>
            </a:r>
          </a:p>
          <a:p>
            <a:pPr marL="342900" indent="-342900">
              <a:buClr>
                <a:schemeClr val="tx2"/>
              </a:buClr>
              <a:buFont typeface="Arial" panose="020B0604020202020204" pitchFamily="34" charset="0"/>
              <a:buChar char="•"/>
            </a:pPr>
            <a:endParaRPr lang="ar-JO" sz="2400" b="0" dirty="0"/>
          </a:p>
          <a:p>
            <a:pPr marL="342900" indent="-342900">
              <a:buClr>
                <a:schemeClr val="tx2"/>
              </a:buClr>
              <a:buFont typeface="Arial" panose="020B0604020202020204" pitchFamily="34" charset="0"/>
              <a:buChar char="•"/>
            </a:pPr>
            <a:r>
              <a:rPr lang="ar-JO" sz="2400" b="0" dirty="0"/>
              <a:t>يمكنك أيضا مشاركة شيء مع الجميع باستثناء قائمة معينة من الأصدقاء.</a:t>
            </a:r>
            <a:endParaRPr lang="en-US" sz="2400" b="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15</a:t>
            </a:fld>
            <a:endParaRPr lang="en-GB"/>
          </a:p>
        </p:txBody>
      </p:sp>
    </p:spTree>
    <p:extLst>
      <p:ext uri="{BB962C8B-B14F-4D97-AF65-F5344CB8AC3E}">
        <p14:creationId xmlns:p14="http://schemas.microsoft.com/office/powerpoint/2010/main" val="3703003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القوائم </a:t>
            </a:r>
            <a:r>
              <a:rPr lang="en-US" dirty="0"/>
              <a:t>Lists</a:t>
            </a:r>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b="0" dirty="0"/>
              <a:t>لإنشاء قائمة:</a:t>
            </a:r>
          </a:p>
          <a:p>
            <a:pPr marL="914400" lvl="1" indent="-457200">
              <a:buFont typeface="+mj-lt"/>
              <a:buAutoNum type="arabicPeriod"/>
            </a:pPr>
            <a:r>
              <a:rPr lang="ar-JO" sz="2400" b="0" dirty="0"/>
              <a:t>من الصفحة الرئيسية، </a:t>
            </a:r>
            <a:r>
              <a:rPr lang="ar-JO" sz="2400" dirty="0"/>
              <a:t>انقر فوق </a:t>
            </a:r>
            <a:r>
              <a:rPr lang="ar-JO" sz="2400" b="0" dirty="0"/>
              <a:t>قوائم الأصدقاء </a:t>
            </a:r>
            <a:r>
              <a:rPr lang="en-US" sz="2400" b="0" dirty="0"/>
              <a:t>Friends Lists</a:t>
            </a:r>
            <a:r>
              <a:rPr lang="ar-JO" sz="2400" b="0" dirty="0"/>
              <a:t> على الجانب الأيسر من الشاشة</a:t>
            </a:r>
            <a:r>
              <a:rPr lang="en-US" sz="2400" b="0" dirty="0"/>
              <a:t>.</a:t>
            </a:r>
            <a:endParaRPr lang="ar-JO" sz="2400" b="0" dirty="0"/>
          </a:p>
          <a:p>
            <a:pPr marL="914400" lvl="1" indent="-457200">
              <a:buFont typeface="+mj-lt"/>
              <a:buAutoNum type="arabicPeriod"/>
            </a:pPr>
            <a:endParaRPr lang="ar-JO" sz="2400" dirty="0"/>
          </a:p>
          <a:p>
            <a:pPr marL="914400" lvl="1" indent="-457200">
              <a:buFont typeface="+mj-lt"/>
              <a:buAutoNum type="arabicPeriod"/>
            </a:pPr>
            <a:endParaRPr lang="ar-JO" sz="2400" b="0" dirty="0"/>
          </a:p>
          <a:p>
            <a:pPr marL="914400" lvl="1" indent="-457200">
              <a:buFont typeface="+mj-lt"/>
              <a:buAutoNum type="arabicPeriod"/>
            </a:pPr>
            <a:endParaRPr lang="ar-JO" sz="2400" b="0" dirty="0"/>
          </a:p>
          <a:p>
            <a:pPr marL="914400" lvl="1" indent="-457200">
              <a:buFont typeface="+mj-lt"/>
              <a:buAutoNum type="arabicPeriod"/>
            </a:pPr>
            <a:r>
              <a:rPr lang="ar-JO" sz="2400" b="0" dirty="0"/>
              <a:t>انقر فوق انشاء قائمة (</a:t>
            </a:r>
            <a:r>
              <a:rPr lang="en-US" sz="2400" b="0" dirty="0"/>
              <a:t>create list</a:t>
            </a:r>
            <a:r>
              <a:rPr lang="ar-JO" sz="2400" b="0" dirty="0"/>
              <a:t>).</a:t>
            </a:r>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16</a:t>
            </a:fld>
            <a:endParaRPr lang="en-GB"/>
          </a:p>
        </p:txBody>
      </p:sp>
      <p:pic>
        <p:nvPicPr>
          <p:cNvPr id="6" name="Picture 3"/>
          <p:cNvPicPr>
            <a:picLocks noChangeAspect="1" noChangeArrowheads="1"/>
          </p:cNvPicPr>
          <p:nvPr/>
        </p:nvPicPr>
        <p:blipFill>
          <a:blip r:embed="rId2" cstate="print"/>
          <a:srcRect l="16875" t="55000" r="43125" b="23000"/>
          <a:stretch>
            <a:fillRect/>
          </a:stretch>
        </p:blipFill>
        <p:spPr bwMode="auto">
          <a:xfrm>
            <a:off x="2286000" y="4800600"/>
            <a:ext cx="4876800" cy="1676400"/>
          </a:xfrm>
          <a:prstGeom prst="rect">
            <a:avLst/>
          </a:prstGeom>
          <a:noFill/>
          <a:ln w="9525">
            <a:noFill/>
            <a:miter lim="800000"/>
            <a:headEnd/>
            <a:tailEnd/>
          </a:ln>
        </p:spPr>
      </p:pic>
      <p:pic>
        <p:nvPicPr>
          <p:cNvPr id="7" name="Picture 6"/>
          <p:cNvPicPr>
            <a:picLocks noChangeAspect="1"/>
          </p:cNvPicPr>
          <p:nvPr/>
        </p:nvPicPr>
        <p:blipFill>
          <a:blip r:embed="rId3"/>
          <a:stretch>
            <a:fillRect/>
          </a:stretch>
        </p:blipFill>
        <p:spPr>
          <a:xfrm>
            <a:off x="5181600" y="3048000"/>
            <a:ext cx="1819275" cy="1333500"/>
          </a:xfrm>
          <a:prstGeom prst="rect">
            <a:avLst/>
          </a:prstGeom>
        </p:spPr>
      </p:pic>
      <p:sp>
        <p:nvSpPr>
          <p:cNvPr id="8" name="Oval 7"/>
          <p:cNvSpPr/>
          <p:nvPr/>
        </p:nvSpPr>
        <p:spPr>
          <a:xfrm>
            <a:off x="5013325" y="4023122"/>
            <a:ext cx="1533525" cy="44211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560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القوائم </a:t>
            </a:r>
            <a:r>
              <a:rPr lang="en-US" dirty="0"/>
              <a:t>Lists</a:t>
            </a:r>
          </a:p>
        </p:txBody>
      </p:sp>
      <p:sp>
        <p:nvSpPr>
          <p:cNvPr id="3" name="Content Placeholder 2"/>
          <p:cNvSpPr>
            <a:spLocks noGrp="1"/>
          </p:cNvSpPr>
          <p:nvPr>
            <p:ph idx="1"/>
          </p:nvPr>
        </p:nvSpPr>
        <p:spPr/>
        <p:txBody>
          <a:bodyPr>
            <a:normAutofit lnSpcReduction="10000"/>
          </a:bodyPr>
          <a:lstStyle/>
          <a:p>
            <a:pPr marL="914400" lvl="1" indent="-457200">
              <a:buFont typeface="+mj-lt"/>
              <a:buAutoNum type="arabicPeriod" startAt="3"/>
            </a:pPr>
            <a:r>
              <a:rPr lang="ar-JO" sz="2400" dirty="0"/>
              <a:t>قم بتسمية القائمة ثم  اختر أسماء الأصدقاء الذين تريد إضافتهم إلى قائمة الأصدقاء.</a:t>
            </a:r>
          </a:p>
          <a:p>
            <a:pPr marL="914400" lvl="1" indent="-457200">
              <a:buFont typeface="+mj-lt"/>
              <a:buAutoNum type="arabicPeriod" startAt="3"/>
            </a:pPr>
            <a:endParaRPr lang="ar-JO" sz="2400" dirty="0"/>
          </a:p>
          <a:p>
            <a:pPr marL="914400" lvl="1" indent="-457200">
              <a:buFont typeface="+mj-lt"/>
              <a:buAutoNum type="arabicPeriod" startAt="3"/>
            </a:pPr>
            <a:endParaRPr lang="ar-JO" sz="2400" b="0" dirty="0"/>
          </a:p>
          <a:p>
            <a:pPr marL="914400" lvl="1" indent="-457200">
              <a:buFont typeface="+mj-lt"/>
              <a:buAutoNum type="arabicPeriod" startAt="3"/>
            </a:pPr>
            <a:endParaRPr lang="ar-JO" sz="2400" dirty="0"/>
          </a:p>
          <a:p>
            <a:pPr marL="914400" lvl="1" indent="-457200">
              <a:buFont typeface="+mj-lt"/>
              <a:buAutoNum type="arabicPeriod" startAt="3"/>
            </a:pPr>
            <a:endParaRPr lang="ar-JO" sz="2400" b="0" dirty="0"/>
          </a:p>
          <a:p>
            <a:pPr marL="914400" lvl="1" indent="-457200">
              <a:buFont typeface="+mj-lt"/>
              <a:buAutoNum type="arabicPeriod" startAt="3"/>
            </a:pPr>
            <a:endParaRPr lang="ar-JO" sz="2400" dirty="0"/>
          </a:p>
          <a:p>
            <a:pPr marL="914400" lvl="1" indent="-457200">
              <a:buFont typeface="+mj-lt"/>
              <a:buAutoNum type="arabicPeriod" startAt="3"/>
            </a:pPr>
            <a:endParaRPr lang="ar-JO" sz="2400" b="0" dirty="0"/>
          </a:p>
          <a:p>
            <a:pPr marL="914400" lvl="1" indent="-457200">
              <a:buFont typeface="+mj-lt"/>
              <a:buAutoNum type="arabicPeriod" startAt="3"/>
            </a:pPr>
            <a:endParaRPr lang="ar-JO" sz="2400" b="0" dirty="0"/>
          </a:p>
          <a:p>
            <a:pPr marL="914400" lvl="1" indent="-457200">
              <a:buFont typeface="+mj-lt"/>
              <a:buAutoNum type="arabicPeriod" startAt="3"/>
            </a:pPr>
            <a:r>
              <a:rPr lang="ar-JO" sz="2400" dirty="0"/>
              <a:t>عند الانتهاء من ذلك انقر فوق إنشاء </a:t>
            </a:r>
            <a:r>
              <a:rPr lang="en-US" sz="2400" dirty="0"/>
              <a:t>(Create)</a:t>
            </a:r>
            <a:r>
              <a:rPr lang="ar-JO" sz="2400" dirty="0"/>
              <a:t> وسيتم إنشاء قائمتك.</a:t>
            </a:r>
            <a:endParaRPr lang="ar-JO" sz="2400"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17</a:t>
            </a:fld>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514600"/>
            <a:ext cx="3810000" cy="2789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3505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القوائم </a:t>
            </a:r>
            <a:r>
              <a:rPr lang="en-US" dirty="0"/>
              <a:t>Lists</a:t>
            </a:r>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b="0" dirty="0"/>
              <a:t>للمشاركة مع قائمة من الأصدقاء</a:t>
            </a:r>
            <a:r>
              <a:rPr lang="en-US" sz="2400" b="0" dirty="0"/>
              <a:t> </a:t>
            </a:r>
            <a:r>
              <a:rPr lang="ar-JO" sz="2400" b="0" dirty="0"/>
              <a:t>فقط اختر القائمة من اختيار الجمهور.</a:t>
            </a:r>
          </a:p>
          <a:p>
            <a:pPr marL="342900" indent="-342900">
              <a:buClr>
                <a:schemeClr val="tx2"/>
              </a:buClr>
              <a:buFont typeface="Arial" panose="020B0604020202020204" pitchFamily="34" charset="0"/>
              <a:buChar char="•"/>
            </a:pPr>
            <a:r>
              <a:rPr lang="ar-JO" sz="2400" b="0" dirty="0"/>
              <a:t>للمشاركة باستثناء قائمة من الأصدقاء قم باختيار مخصص </a:t>
            </a:r>
            <a:r>
              <a:rPr lang="en-US" sz="2400" b="0" dirty="0"/>
              <a:t>(Custom)</a:t>
            </a:r>
            <a:r>
              <a:rPr lang="ar-JO" sz="2400" b="0" dirty="0"/>
              <a:t> من محدد الجمهور ثم اكتب اسم القائمة التي لا ترغب في مشاركتها.</a:t>
            </a:r>
          </a:p>
          <a:p>
            <a:pPr marL="914400" lvl="1" indent="-457200">
              <a:buFont typeface="+mj-lt"/>
              <a:buAutoNum type="arabicPeriod"/>
            </a:pPr>
            <a:endParaRPr lang="ar-JO" sz="2400" dirty="0"/>
          </a:p>
          <a:p>
            <a:pPr marL="914400" lvl="1" indent="-457200">
              <a:buFont typeface="+mj-lt"/>
              <a:buAutoNum type="arabicPeriod"/>
            </a:pPr>
            <a:endParaRPr lang="ar-JO" sz="2400" dirty="0"/>
          </a:p>
          <a:p>
            <a:pPr marL="914400" lvl="1" indent="-457200">
              <a:buFont typeface="+mj-lt"/>
              <a:buAutoNum type="arabicPeriod"/>
            </a:pPr>
            <a:endParaRPr lang="ar-JO" sz="2400" dirty="0"/>
          </a:p>
          <a:p>
            <a:pPr marL="914400" lvl="1" indent="-457200">
              <a:buFont typeface="+mj-lt"/>
              <a:buAutoNum type="arabicPeriod"/>
            </a:pPr>
            <a:endParaRPr lang="ar-JO" sz="2400" dirty="0"/>
          </a:p>
          <a:p>
            <a:pPr marL="914400" lvl="1" indent="-457200">
              <a:buFont typeface="+mj-lt"/>
              <a:buAutoNum type="arabicPeriod"/>
            </a:pPr>
            <a:endParaRPr lang="ar-JO" sz="240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18</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200400"/>
            <a:ext cx="35052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3200400"/>
            <a:ext cx="349567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109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المناسبات </a:t>
            </a:r>
            <a:r>
              <a:rPr lang="en-US" dirty="0"/>
              <a:t>Events</a:t>
            </a:r>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b="0" dirty="0"/>
              <a:t>لإنشاء مناسبة:</a:t>
            </a:r>
          </a:p>
          <a:p>
            <a:pPr marL="914400" lvl="1" indent="-457200">
              <a:buFont typeface="+mj-lt"/>
              <a:buAutoNum type="arabicPeriod"/>
            </a:pPr>
            <a:r>
              <a:rPr lang="ar-JO" sz="2400" dirty="0"/>
              <a:t>انقر فوق مناسبات</a:t>
            </a:r>
            <a:r>
              <a:rPr lang="en-US" sz="2400" dirty="0"/>
              <a:t>events </a:t>
            </a:r>
            <a:r>
              <a:rPr lang="ar-JO" sz="2400" dirty="0"/>
              <a:t> في القائمة الجانبية من الصفحة الرئيسية الخاصة بك</a:t>
            </a:r>
            <a:r>
              <a:rPr lang="ar-JO" sz="2400" b="0" dirty="0"/>
              <a:t>.</a:t>
            </a:r>
          </a:p>
          <a:p>
            <a:pPr marL="914400" lvl="1" indent="-457200">
              <a:buFont typeface="+mj-lt"/>
              <a:buAutoNum type="arabicPeriod"/>
            </a:pPr>
            <a:endParaRPr lang="ar-JO" sz="2400" dirty="0"/>
          </a:p>
          <a:p>
            <a:pPr marL="914400" lvl="1" indent="-457200">
              <a:buFont typeface="+mj-lt"/>
              <a:buAutoNum type="arabicPeriod"/>
            </a:pPr>
            <a:endParaRPr lang="ar-JO" sz="2400" b="0" dirty="0"/>
          </a:p>
          <a:p>
            <a:pPr marL="914400" lvl="1" indent="-457200">
              <a:buFont typeface="+mj-lt"/>
              <a:buAutoNum type="arabicPeriod"/>
            </a:pPr>
            <a:endParaRPr lang="ar-JO" sz="2400" b="0" dirty="0"/>
          </a:p>
          <a:p>
            <a:pPr marL="914400" lvl="1" indent="-457200">
              <a:buFont typeface="+mj-lt"/>
              <a:buAutoNum type="arabicPeriod"/>
            </a:pPr>
            <a:r>
              <a:rPr lang="ar-JO" sz="2400" dirty="0"/>
              <a:t>انقر فوق إنشاء مناسبة </a:t>
            </a:r>
            <a:r>
              <a:rPr lang="en-US" sz="2400" dirty="0"/>
              <a:t>create event</a:t>
            </a:r>
            <a:r>
              <a:rPr lang="ar-JO" sz="2400" dirty="0"/>
              <a:t> في أعلى الصفحة.</a:t>
            </a:r>
            <a:endParaRPr lang="ar-JO" sz="2400" b="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19</a:t>
            </a:fld>
            <a:endParaRPr lang="en-GB"/>
          </a:p>
        </p:txBody>
      </p:sp>
      <p:pic>
        <p:nvPicPr>
          <p:cNvPr id="7" name="Picture 6"/>
          <p:cNvPicPr>
            <a:picLocks noChangeAspect="1"/>
          </p:cNvPicPr>
          <p:nvPr/>
        </p:nvPicPr>
        <p:blipFill>
          <a:blip r:embed="rId2"/>
          <a:stretch>
            <a:fillRect/>
          </a:stretch>
        </p:blipFill>
        <p:spPr>
          <a:xfrm>
            <a:off x="5295900" y="3109912"/>
            <a:ext cx="1819275" cy="1333500"/>
          </a:xfrm>
          <a:prstGeom prst="rect">
            <a:avLst/>
          </a:prstGeom>
        </p:spPr>
      </p:pic>
      <p:sp>
        <p:nvSpPr>
          <p:cNvPr id="8" name="Oval 7"/>
          <p:cNvSpPr/>
          <p:nvPr/>
        </p:nvSpPr>
        <p:spPr>
          <a:xfrm>
            <a:off x="5286375" y="3835598"/>
            <a:ext cx="923925" cy="3069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2390775" y="4948634"/>
            <a:ext cx="4724400" cy="371475"/>
          </a:xfrm>
          <a:prstGeom prst="rect">
            <a:avLst/>
          </a:prstGeom>
        </p:spPr>
      </p:pic>
    </p:spTree>
    <p:extLst>
      <p:ext uri="{BB962C8B-B14F-4D97-AF65-F5344CB8AC3E}">
        <p14:creationId xmlns:p14="http://schemas.microsoft.com/office/powerpoint/2010/main" val="1079077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ما هو الفيسبوك؟</a:t>
            </a: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r>
              <a:rPr lang="ar-JO" b="0" dirty="0"/>
              <a:t>الفيسبوك هو موقع من مواقع شبكات التواصل الاجتماعي التي تجعل من السهل التواصل والتشارك مع العائلة والأصدقاء عبر الإنترنت. </a:t>
            </a:r>
          </a:p>
          <a:p>
            <a:pPr marL="342900" indent="-342900">
              <a:buClr>
                <a:schemeClr val="tx2"/>
              </a:buClr>
              <a:buFont typeface="Arial" panose="020B0604020202020204" pitchFamily="34" charset="0"/>
              <a:buChar char="•"/>
            </a:pPr>
            <a:r>
              <a:rPr lang="ar-JO" b="0" dirty="0"/>
              <a:t>صمم في الأصل لطلاب الجامعات.</a:t>
            </a:r>
          </a:p>
          <a:p>
            <a:pPr marL="342900" indent="-342900">
              <a:buClr>
                <a:schemeClr val="tx2"/>
              </a:buClr>
              <a:buFont typeface="Arial" panose="020B0604020202020204" pitchFamily="34" charset="0"/>
              <a:buChar char="•"/>
            </a:pPr>
            <a:r>
              <a:rPr lang="ar-JO" b="0" dirty="0"/>
              <a:t>تم إنشاء الفيسبوك في عام 2004 من قبل مارك زوكربيرج عندما كان في جامعة هارفارد.</a:t>
            </a:r>
          </a:p>
          <a:p>
            <a:pPr marL="342900" indent="-342900">
              <a:buClr>
                <a:schemeClr val="tx2"/>
              </a:buClr>
              <a:buFont typeface="Arial" panose="020B0604020202020204" pitchFamily="34" charset="0"/>
              <a:buChar char="•"/>
            </a:pPr>
            <a:r>
              <a:rPr lang="ar-JO" b="0" dirty="0"/>
              <a:t> بحلول عام 2006، أصبح يمكن لأي شخص فوق سن ال 13 لديه عنوان بريد إلكتروني صالح الانضمام الى الفيسبوك.</a:t>
            </a:r>
          </a:p>
          <a:p>
            <a:pPr marL="342900" indent="-342900">
              <a:buClr>
                <a:schemeClr val="tx2"/>
              </a:buClr>
              <a:buFont typeface="Arial" panose="020B0604020202020204" pitchFamily="34" charset="0"/>
              <a:buChar char="•"/>
            </a:pPr>
            <a:r>
              <a:rPr lang="ar-JO" b="0" dirty="0"/>
              <a:t> اليوم، الفيسبوك هو أكبر شبكة اجتماعية في العالم، مع أكثر من 1.86 بليارمستخدم نشط شهرياً حول العالم.</a:t>
            </a:r>
            <a:endParaRPr lang="en-US"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a:t>
            </a:fld>
            <a:endParaRPr lang="en-GB"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448627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49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المناسبات </a:t>
            </a:r>
            <a:r>
              <a:rPr lang="en-US" dirty="0"/>
              <a:t>Events</a:t>
            </a:r>
          </a:p>
        </p:txBody>
      </p:sp>
      <p:sp>
        <p:nvSpPr>
          <p:cNvPr id="3" name="Content Placeholder 2"/>
          <p:cNvSpPr>
            <a:spLocks noGrp="1"/>
          </p:cNvSpPr>
          <p:nvPr>
            <p:ph idx="1"/>
          </p:nvPr>
        </p:nvSpPr>
        <p:spPr>
          <a:xfrm>
            <a:off x="4267200" y="1752600"/>
            <a:ext cx="3809999" cy="4373563"/>
          </a:xfrm>
        </p:spPr>
        <p:txBody>
          <a:bodyPr>
            <a:normAutofit/>
          </a:bodyPr>
          <a:lstStyle/>
          <a:p>
            <a:pPr marL="914400" lvl="1" indent="-457200">
              <a:buFont typeface="+mj-lt"/>
              <a:buAutoNum type="arabicPeriod" startAt="3"/>
            </a:pPr>
            <a:r>
              <a:rPr lang="ar-JO" sz="2400" dirty="0"/>
              <a:t>قم بملء الحقول التالية:</a:t>
            </a:r>
          </a:p>
          <a:p>
            <a:pPr marL="1600200" lvl="2" indent="-457200"/>
            <a:r>
              <a:rPr lang="ar-JO" dirty="0"/>
              <a:t>صورة تعبر عن المناسبة.</a:t>
            </a:r>
          </a:p>
          <a:p>
            <a:pPr marL="1600200" lvl="2" indent="-457200"/>
            <a:r>
              <a:rPr lang="ar-JO" dirty="0"/>
              <a:t> اسم المناسبة .</a:t>
            </a:r>
          </a:p>
          <a:p>
            <a:pPr marL="1600200" lvl="2" indent="-457200"/>
            <a:r>
              <a:rPr lang="ar-JO" dirty="0"/>
              <a:t>وصف المناسبة. </a:t>
            </a:r>
          </a:p>
          <a:p>
            <a:pPr marL="1600200" lvl="2" indent="-457200"/>
            <a:r>
              <a:rPr lang="ar-JO" dirty="0"/>
              <a:t>المكان والزمان.</a:t>
            </a:r>
          </a:p>
          <a:p>
            <a:pPr marL="1600200" lvl="2" indent="-457200"/>
            <a:r>
              <a:rPr lang="ar-JO" dirty="0"/>
              <a:t>خصوصية المناسبة (عام أو خاص).</a:t>
            </a:r>
          </a:p>
          <a:p>
            <a:pPr marL="1600200" lvl="2" indent="-457200"/>
            <a:r>
              <a:rPr lang="ar-JO" dirty="0"/>
              <a:t>امكانية دعوة أشخاص من قبل الاصدقاء.</a:t>
            </a:r>
          </a:p>
          <a:p>
            <a:pPr marL="914400" lvl="1" indent="-457200">
              <a:buFont typeface="+mj-lt"/>
              <a:buAutoNum type="arabicPeriod" startAt="3"/>
            </a:pPr>
            <a:r>
              <a:rPr lang="ar-JO" sz="2400" dirty="0"/>
              <a:t>انقر فوق إنشاء</a:t>
            </a:r>
            <a:r>
              <a:rPr lang="en-US" sz="2400" dirty="0"/>
              <a:t> </a:t>
            </a:r>
            <a:r>
              <a:rPr lang="ar-JO" sz="2400" dirty="0"/>
              <a:t>(</a:t>
            </a:r>
            <a:r>
              <a:rPr lang="en-US" sz="2400" dirty="0"/>
              <a:t>create</a:t>
            </a:r>
            <a:r>
              <a:rPr lang="ar-JO" sz="2400" dirty="0"/>
              <a:t>).</a:t>
            </a:r>
          </a:p>
          <a:p>
            <a:pPr marL="914400" lvl="1" indent="-457200">
              <a:buFont typeface="+mj-lt"/>
              <a:buAutoNum type="arabicPeriod" startAt="3"/>
            </a:pPr>
            <a:endParaRPr lang="ar-JO" sz="2400" b="0" dirty="0"/>
          </a:p>
          <a:p>
            <a:pPr marL="457200" indent="-457200">
              <a:buClr>
                <a:schemeClr val="tx2"/>
              </a:buClr>
              <a:buFont typeface="+mj-lt"/>
              <a:buAutoNum type="arabicPeriod" startAt="3"/>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20</a:t>
            </a:fld>
            <a:endParaRPr lang="en-GB"/>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4" y="1828800"/>
            <a:ext cx="4328886" cy="4191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6081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المناسبات </a:t>
            </a:r>
            <a:r>
              <a:rPr lang="en-US" dirty="0"/>
              <a:t>Events</a:t>
            </a:r>
          </a:p>
        </p:txBody>
      </p:sp>
      <p:sp>
        <p:nvSpPr>
          <p:cNvPr id="3" name="Content Placeholder 2"/>
          <p:cNvSpPr>
            <a:spLocks noGrp="1"/>
          </p:cNvSpPr>
          <p:nvPr>
            <p:ph idx="1"/>
          </p:nvPr>
        </p:nvSpPr>
        <p:spPr/>
        <p:txBody>
          <a:bodyPr>
            <a:normAutofit/>
          </a:bodyPr>
          <a:lstStyle/>
          <a:p>
            <a:pPr marL="914400" lvl="1" indent="-457200">
              <a:buFont typeface="+mj-lt"/>
              <a:buAutoNum type="arabicPeriod" startAt="5"/>
            </a:pPr>
            <a:r>
              <a:rPr lang="ar-JO" sz="2400" dirty="0"/>
              <a:t>ستظهر لك صفحة المناسبة. يمكنك المشاركة مع جميع الضيوف عن طريق النشر على حائط المناسبة.</a:t>
            </a:r>
          </a:p>
          <a:p>
            <a:pPr marL="914400" lvl="1" indent="-457200">
              <a:buFont typeface="+mj-lt"/>
              <a:buAutoNum type="arabicPeriod" startAt="5"/>
            </a:pPr>
            <a:endParaRPr lang="ar-JO" sz="2400" b="0" dirty="0"/>
          </a:p>
          <a:p>
            <a:pPr marL="914400" lvl="1" indent="-457200">
              <a:buFont typeface="+mj-lt"/>
              <a:buAutoNum type="arabicPeriod" startAt="5"/>
            </a:pPr>
            <a:endParaRPr lang="ar-JO" sz="2400" dirty="0"/>
          </a:p>
          <a:p>
            <a:pPr marL="914400" lvl="1" indent="-457200">
              <a:buFont typeface="+mj-lt"/>
              <a:buAutoNum type="arabicPeriod" startAt="5"/>
            </a:pPr>
            <a:endParaRPr lang="ar-JO" sz="2400" b="0" dirty="0"/>
          </a:p>
          <a:p>
            <a:pPr marL="914400" lvl="1" indent="-457200">
              <a:buFont typeface="+mj-lt"/>
              <a:buAutoNum type="arabicPeriod" startAt="5"/>
            </a:pPr>
            <a:endParaRPr lang="ar-JO" sz="2400" b="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21</a:t>
            </a:fld>
            <a:endParaRPr lang="en-GB"/>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633" y="2590800"/>
            <a:ext cx="4757967" cy="395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3327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المناسبات </a:t>
            </a:r>
            <a:r>
              <a:rPr lang="en-US" dirty="0"/>
              <a:t>Events</a:t>
            </a:r>
          </a:p>
        </p:txBody>
      </p:sp>
      <p:sp>
        <p:nvSpPr>
          <p:cNvPr id="3" name="Content Placeholder 2"/>
          <p:cNvSpPr>
            <a:spLocks noGrp="1"/>
          </p:cNvSpPr>
          <p:nvPr>
            <p:ph idx="1"/>
          </p:nvPr>
        </p:nvSpPr>
        <p:spPr/>
        <p:txBody>
          <a:bodyPr/>
          <a:lstStyle/>
          <a:p>
            <a:pPr marL="342900" indent="-342900">
              <a:buClr>
                <a:schemeClr val="tx2"/>
              </a:buClr>
              <a:buFont typeface="Arial" panose="020B0604020202020204" pitchFamily="34" charset="0"/>
              <a:buChar char="•"/>
            </a:pPr>
            <a:r>
              <a:rPr lang="ar-JO" sz="2400" b="0" dirty="0"/>
              <a:t>مكونات صفحة المناسبة:</a:t>
            </a:r>
          </a:p>
          <a:p>
            <a:pPr marL="800100" lvl="1" indent="-342900"/>
            <a:r>
              <a:rPr lang="ar-JO" sz="2400" b="0" dirty="0"/>
              <a:t>صورة المناسبة</a:t>
            </a:r>
          </a:p>
          <a:p>
            <a:pPr marL="800100" lvl="1" indent="-342900"/>
            <a:r>
              <a:rPr lang="ar-JO" sz="2400" b="0" dirty="0"/>
              <a:t>معلومات المناسبة (اسم المناسبة، تاريخ ووقت المناسبة، مكان المناسبة ... الخ)</a:t>
            </a:r>
          </a:p>
          <a:p>
            <a:pPr marL="800100" lvl="1" indent="-342900"/>
            <a:r>
              <a:rPr lang="ar-JO" sz="2400" b="0" dirty="0"/>
              <a:t>كتابة منشور/صورة/استطلاع</a:t>
            </a:r>
          </a:p>
          <a:p>
            <a:pPr marL="800100" lvl="1" indent="-342900"/>
            <a:r>
              <a:rPr lang="ar-JO" sz="2400" b="0" dirty="0"/>
              <a:t>منشورات المناسبة</a:t>
            </a:r>
          </a:p>
          <a:p>
            <a:pPr marL="800100" lvl="1" indent="-342900"/>
            <a:r>
              <a:rPr lang="ar-JO" sz="2400" b="0" dirty="0"/>
              <a:t>حالة الضيوف (</a:t>
            </a:r>
            <a:r>
              <a:rPr lang="ar-JO" sz="2400" dirty="0"/>
              <a:t>مهتمون </a:t>
            </a:r>
            <a:r>
              <a:rPr lang="en-US" sz="2400" dirty="0"/>
              <a:t>interested</a:t>
            </a:r>
            <a:r>
              <a:rPr lang="ar-JO" sz="2400" dirty="0"/>
              <a:t>، ينوون </a:t>
            </a:r>
            <a:r>
              <a:rPr lang="ar-JO" sz="2400" b="0" dirty="0"/>
              <a:t>الحضور </a:t>
            </a:r>
            <a:r>
              <a:rPr lang="en-US" sz="2400" b="0" dirty="0"/>
              <a:t>Going</a:t>
            </a:r>
            <a:r>
              <a:rPr lang="ar-JO" sz="2400" b="0" dirty="0"/>
              <a:t>، مدعو </a:t>
            </a:r>
            <a:r>
              <a:rPr lang="en-US" sz="2400" b="0" dirty="0"/>
              <a:t>invited</a:t>
            </a:r>
            <a:r>
              <a:rPr lang="ar-JO" sz="2400" b="0" dirty="0"/>
              <a:t>)</a:t>
            </a:r>
          </a:p>
          <a:p>
            <a:pPr marL="800100" lvl="1" indent="-342900"/>
            <a:r>
              <a:rPr lang="ar-JO" sz="2400" b="0" dirty="0"/>
              <a:t>دعوة الأصدقاء</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22</a:t>
            </a:fld>
            <a:endParaRPr lang="en-GB"/>
          </a:p>
        </p:txBody>
      </p:sp>
    </p:spTree>
    <p:extLst>
      <p:ext uri="{BB962C8B-B14F-4D97-AF65-F5344CB8AC3E}">
        <p14:creationId xmlns:p14="http://schemas.microsoft.com/office/powerpoint/2010/main" val="1723078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صفحة فيسبوك </a:t>
            </a:r>
            <a:r>
              <a:rPr lang="en-US" dirty="0"/>
              <a:t>Facebook Page</a:t>
            </a:r>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b="0" dirty="0"/>
              <a:t>تتيح للشخصيات العامة والشركات والمنظمات الأخرى من انشاء وجود حقيقي وعام على الفيسبوك.</a:t>
            </a:r>
          </a:p>
          <a:p>
            <a:pPr marL="342900" indent="-342900">
              <a:buClr>
                <a:schemeClr val="tx2"/>
              </a:buClr>
              <a:buFont typeface="Arial" panose="020B0604020202020204" pitchFamily="34" charset="0"/>
              <a:buChar char="•"/>
            </a:pPr>
            <a:r>
              <a:rPr lang="ar-JO" sz="2400" b="0" dirty="0"/>
              <a:t>على عكس الملف الشخصي تكون صفحات الفيسبوك مرئية للجميع على شبكة الانترنت تلقائيا.</a:t>
            </a:r>
          </a:p>
          <a:p>
            <a:pPr marL="342900" indent="-342900">
              <a:buClr>
                <a:schemeClr val="tx2"/>
              </a:buClr>
              <a:buFont typeface="Arial" panose="020B0604020202020204" pitchFamily="34" charset="0"/>
              <a:buChar char="•"/>
            </a:pPr>
            <a:r>
              <a:rPr lang="ar-JO" sz="2400" b="0" dirty="0"/>
              <a:t>يمكنك الاتصال مع هذه الصفحات بأن تصبح من معجبيها ومن ثم تتلقى التحديثات الخاصة بها في الأخبار الواردة ويمكنك التفاعل معها.</a:t>
            </a:r>
          </a:p>
          <a:p>
            <a:pPr marL="914400" lvl="1" indent="-457200">
              <a:buFont typeface="+mj-lt"/>
              <a:buAutoNum type="arabicPeriod"/>
            </a:pPr>
            <a:endParaRPr lang="ar-JO" sz="2400" dirty="0"/>
          </a:p>
          <a:p>
            <a:pPr marL="914400" lvl="1" indent="-457200">
              <a:buFont typeface="+mj-lt"/>
              <a:buAutoNum type="arabicPeriod"/>
            </a:pPr>
            <a:endParaRPr lang="ar-JO" sz="2400" dirty="0"/>
          </a:p>
          <a:p>
            <a:pPr marL="914400" lvl="1" indent="-457200">
              <a:buFont typeface="+mj-lt"/>
              <a:buAutoNum type="arabicPeriod"/>
            </a:pPr>
            <a:endParaRPr lang="ar-JO" sz="2400" dirty="0"/>
          </a:p>
          <a:p>
            <a:pPr marL="914400" lvl="1" indent="-457200">
              <a:buFont typeface="+mj-lt"/>
              <a:buAutoNum type="arabicPeriod"/>
            </a:pPr>
            <a:endParaRPr lang="ar-JO" sz="2400" dirty="0"/>
          </a:p>
          <a:p>
            <a:pPr marL="914400" lvl="1" indent="-457200">
              <a:buFont typeface="+mj-lt"/>
              <a:buAutoNum type="arabicPeriod"/>
            </a:pPr>
            <a:endParaRPr lang="ar-JO" sz="240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23</a:t>
            </a:fld>
            <a:endParaRPr lang="en-GB"/>
          </a:p>
        </p:txBody>
      </p:sp>
    </p:spTree>
    <p:extLst>
      <p:ext uri="{BB962C8B-B14F-4D97-AF65-F5344CB8AC3E}">
        <p14:creationId xmlns:p14="http://schemas.microsoft.com/office/powerpoint/2010/main" val="1555277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صفحة فيسبوك </a:t>
            </a:r>
            <a:r>
              <a:rPr lang="en-US" dirty="0"/>
              <a:t>Facebook Page</a:t>
            </a:r>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b="0" dirty="0"/>
              <a:t>لإنشاء صفحة فيسبوك:</a:t>
            </a:r>
          </a:p>
          <a:p>
            <a:pPr marL="914400" lvl="1" indent="-457200">
              <a:buFont typeface="+mj-lt"/>
              <a:buAutoNum type="arabicPeriod"/>
            </a:pPr>
            <a:r>
              <a:rPr lang="ar-JO" sz="2400" dirty="0"/>
              <a:t>انقر فوق السهم المنسدل على شريط الأدوات أو  ثم حدد إنشاء الصفحة أو انقر فوق إنشاء صفحة</a:t>
            </a:r>
            <a:r>
              <a:rPr lang="en-US" sz="2400" dirty="0"/>
              <a:t> </a:t>
            </a:r>
            <a:r>
              <a:rPr lang="ar-JO" sz="2400" dirty="0"/>
              <a:t>في القائمة الجانبية من الصفحة الرئيسية الخاصة بك.</a:t>
            </a:r>
            <a:endParaRPr lang="ar-JO" sz="2400" b="0" dirty="0"/>
          </a:p>
          <a:p>
            <a:pPr marL="914400" lvl="1" indent="-457200">
              <a:buFont typeface="+mj-lt"/>
              <a:buAutoNum type="arabicPeriod"/>
            </a:pPr>
            <a:endParaRPr lang="ar-JO" sz="240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24</a:t>
            </a:fld>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76600"/>
            <a:ext cx="3048000" cy="2626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a:stretch>
            <a:fillRect/>
          </a:stretch>
        </p:blipFill>
        <p:spPr>
          <a:xfrm>
            <a:off x="5257800" y="3429000"/>
            <a:ext cx="1819275" cy="1333500"/>
          </a:xfrm>
          <a:prstGeom prst="rect">
            <a:avLst/>
          </a:prstGeom>
        </p:spPr>
      </p:pic>
      <p:sp>
        <p:nvSpPr>
          <p:cNvPr id="8" name="Oval 7"/>
          <p:cNvSpPr/>
          <p:nvPr/>
        </p:nvSpPr>
        <p:spPr>
          <a:xfrm>
            <a:off x="5257800" y="3886200"/>
            <a:ext cx="923925" cy="3069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698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صفحة فيسبوك </a:t>
            </a:r>
            <a:r>
              <a:rPr lang="en-US" dirty="0"/>
              <a:t>Facebook Page</a:t>
            </a:r>
          </a:p>
        </p:txBody>
      </p:sp>
      <p:sp>
        <p:nvSpPr>
          <p:cNvPr id="3" name="Content Placeholder 2"/>
          <p:cNvSpPr>
            <a:spLocks noGrp="1"/>
          </p:cNvSpPr>
          <p:nvPr>
            <p:ph idx="1"/>
          </p:nvPr>
        </p:nvSpPr>
        <p:spPr/>
        <p:txBody>
          <a:bodyPr>
            <a:normAutofit/>
          </a:bodyPr>
          <a:lstStyle/>
          <a:p>
            <a:pPr marL="914400" lvl="1" indent="-457200">
              <a:buFont typeface="+mj-lt"/>
              <a:buAutoNum type="arabicPeriod" startAt="2"/>
            </a:pPr>
            <a:r>
              <a:rPr lang="ar-JO" sz="2400" dirty="0"/>
              <a:t>اختر نوع الصفحة والفئة واملأ بعض المعلومات عن الصفحة ثم انقر على بدء الاستخدام </a:t>
            </a:r>
            <a:r>
              <a:rPr lang="en-US" sz="2400" dirty="0"/>
              <a:t>Get Started</a:t>
            </a:r>
            <a:r>
              <a:rPr lang="ar-JO" sz="2400" dirty="0"/>
              <a:t>.</a:t>
            </a:r>
            <a:endParaRPr lang="ar-JO" sz="2400" b="0" dirty="0"/>
          </a:p>
          <a:p>
            <a:pPr marL="914400" lvl="1" indent="-457200">
              <a:buFont typeface="+mj-lt"/>
              <a:buAutoNum type="arabicPeriod" startAt="2"/>
            </a:pPr>
            <a:endParaRPr lang="ar-JO" sz="240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25</a:t>
            </a:fld>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53467"/>
            <a:ext cx="6019800" cy="3999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4049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صفحة فيسبوك </a:t>
            </a:r>
            <a:r>
              <a:rPr lang="en-US" dirty="0"/>
              <a:t>Facebook Page</a:t>
            </a:r>
          </a:p>
        </p:txBody>
      </p:sp>
      <p:sp>
        <p:nvSpPr>
          <p:cNvPr id="3" name="Content Placeholder 2"/>
          <p:cNvSpPr>
            <a:spLocks noGrp="1"/>
          </p:cNvSpPr>
          <p:nvPr>
            <p:ph idx="1"/>
          </p:nvPr>
        </p:nvSpPr>
        <p:spPr>
          <a:xfrm>
            <a:off x="762000" y="1752600"/>
            <a:ext cx="7315200" cy="4373563"/>
          </a:xfrm>
        </p:spPr>
        <p:txBody>
          <a:bodyPr>
            <a:normAutofit/>
          </a:bodyPr>
          <a:lstStyle/>
          <a:p>
            <a:pPr marL="914400" lvl="1" indent="-457200">
              <a:buFont typeface="+mj-lt"/>
              <a:buAutoNum type="arabicPeriod" startAt="3"/>
            </a:pPr>
            <a:r>
              <a:rPr lang="ar-JO" sz="2400" dirty="0"/>
              <a:t>ستظهر لك صفحة الفيسبوك. يمكنك تخصيص الصفحة الخاصة بك باستخدام اللوحة الادارية (</a:t>
            </a:r>
            <a:r>
              <a:rPr lang="en-US" sz="2400" dirty="0"/>
              <a:t>admin panel</a:t>
            </a:r>
            <a:r>
              <a:rPr lang="ar-JO" sz="2400" dirty="0"/>
              <a:t>) ودعوة الناس إلى</a:t>
            </a:r>
            <a:r>
              <a:rPr lang="en-US" sz="2400" dirty="0"/>
              <a:t> </a:t>
            </a:r>
            <a:r>
              <a:rPr lang="ar-JO" sz="2400" dirty="0"/>
              <a:t>الاعجاب بالصفحة </a:t>
            </a:r>
            <a:r>
              <a:rPr lang="en-US" sz="2400" dirty="0"/>
              <a:t>(like)</a:t>
            </a:r>
            <a:r>
              <a:rPr lang="ar-JO" sz="2400" dirty="0"/>
              <a:t> وانشاء المشاركات</a:t>
            </a:r>
            <a:r>
              <a:rPr lang="en-US" sz="2400" dirty="0"/>
              <a:t> </a:t>
            </a:r>
            <a:r>
              <a:rPr lang="ar-JO" sz="2400" dirty="0"/>
              <a:t>(</a:t>
            </a:r>
            <a:r>
              <a:rPr lang="en-US" sz="2400" dirty="0"/>
              <a:t>create</a:t>
            </a:r>
            <a:r>
              <a:rPr lang="ar-JO" sz="2400" dirty="0"/>
              <a:t> </a:t>
            </a:r>
            <a:r>
              <a:rPr lang="en-US" sz="2400" dirty="0"/>
              <a:t>posts</a:t>
            </a:r>
            <a:r>
              <a:rPr lang="ar-JO" sz="2400" dirty="0"/>
              <a:t>) وأكثر من ذلك.</a:t>
            </a:r>
            <a:endParaRPr lang="en-US" sz="2400" dirty="0"/>
          </a:p>
          <a:p>
            <a:pPr marL="914400" lvl="1" indent="-457200">
              <a:buFont typeface="+mj-lt"/>
              <a:buAutoNum type="arabicPeriod" startAt="3"/>
            </a:pPr>
            <a:endParaRPr lang="en-US" sz="2400" dirty="0"/>
          </a:p>
          <a:p>
            <a:pPr marL="914400" lvl="1" indent="-457200">
              <a:buFont typeface="+mj-lt"/>
              <a:buAutoNum type="arabicPeriod" startAt="3"/>
            </a:pPr>
            <a:endParaRPr lang="en-US" sz="2400" dirty="0"/>
          </a:p>
          <a:p>
            <a:pPr marL="914400" lvl="1" indent="-457200">
              <a:buFont typeface="+mj-lt"/>
              <a:buAutoNum type="arabicPeriod" startAt="3"/>
            </a:pPr>
            <a:endParaRPr lang="en-US" sz="2400" dirty="0"/>
          </a:p>
          <a:p>
            <a:pPr marL="914400" lvl="1" indent="-457200">
              <a:buFont typeface="+mj-lt"/>
              <a:buAutoNum type="arabicPeriod" startAt="3"/>
            </a:pPr>
            <a:endParaRPr lang="ar-JO" sz="2400" dirty="0"/>
          </a:p>
          <a:p>
            <a:pPr marL="914400" lvl="1" indent="-457200">
              <a:buFont typeface="+mj-lt"/>
              <a:buAutoNum type="arabicPeriod" startAt="3"/>
            </a:pPr>
            <a:endParaRPr lang="ar-JO" sz="2400" dirty="0"/>
          </a:p>
          <a:p>
            <a:pPr marL="914400" lvl="1" indent="-457200">
              <a:buFont typeface="+mj-lt"/>
              <a:buAutoNum type="arabicPeriod" startAt="3"/>
            </a:pPr>
            <a:endParaRPr lang="en-US" sz="2400" dirty="0"/>
          </a:p>
          <a:p>
            <a:pPr marL="914400" lvl="1" indent="-457200">
              <a:buFont typeface="+mj-lt"/>
              <a:buAutoNum type="arabicPeriod" startAt="3"/>
            </a:pPr>
            <a:endParaRPr lang="ar-JO" sz="2400" dirty="0"/>
          </a:p>
          <a:p>
            <a:pPr marL="914400" lvl="1" indent="-457200">
              <a:buFont typeface="+mj-lt"/>
              <a:buAutoNum type="arabicPeriod" startAt="3"/>
            </a:pPr>
            <a:endParaRPr lang="ar-JO" sz="240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26</a:t>
            </a:fld>
            <a:endParaRPr lang="en-GB"/>
          </a:p>
        </p:txBody>
      </p:sp>
      <p:pic>
        <p:nvPicPr>
          <p:cNvPr id="6" name="Picture 2"/>
          <p:cNvPicPr>
            <a:picLocks noChangeAspect="1" noChangeArrowheads="1"/>
          </p:cNvPicPr>
          <p:nvPr/>
        </p:nvPicPr>
        <p:blipFill>
          <a:blip r:embed="rId2" cstate="print"/>
          <a:srcRect l="16875" t="27000" r="22500" b="10000"/>
          <a:stretch>
            <a:fillRect/>
          </a:stretch>
        </p:blipFill>
        <p:spPr bwMode="auto">
          <a:xfrm>
            <a:off x="2057400" y="3286811"/>
            <a:ext cx="5029200" cy="3266388"/>
          </a:xfrm>
          <a:prstGeom prst="rect">
            <a:avLst/>
          </a:prstGeom>
          <a:noFill/>
          <a:ln w="9525">
            <a:noFill/>
            <a:miter lim="800000"/>
            <a:headEnd/>
            <a:tailEnd/>
          </a:ln>
        </p:spPr>
      </p:pic>
    </p:spTree>
    <p:extLst>
      <p:ext uri="{BB962C8B-B14F-4D97-AF65-F5344CB8AC3E}">
        <p14:creationId xmlns:p14="http://schemas.microsoft.com/office/powerpoint/2010/main" val="87694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صفحة فيسبوك </a:t>
            </a:r>
            <a:r>
              <a:rPr lang="en-US" dirty="0"/>
              <a:t>Facebook Page</a:t>
            </a:r>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b="0" dirty="0"/>
              <a:t>مكونات صفحة فيسبوك:</a:t>
            </a:r>
          </a:p>
          <a:p>
            <a:pPr marL="800100" lvl="1" indent="-342900"/>
            <a:r>
              <a:rPr lang="ar-JO" sz="2400" b="0" dirty="0"/>
              <a:t>الغلاف</a:t>
            </a:r>
          </a:p>
          <a:p>
            <a:pPr marL="800100" lvl="1" indent="-342900"/>
            <a:r>
              <a:rPr lang="ar-JO" sz="2400" b="0" dirty="0"/>
              <a:t>زر الصفحة</a:t>
            </a:r>
          </a:p>
          <a:p>
            <a:pPr marL="800100" lvl="1" indent="-342900"/>
            <a:r>
              <a:rPr lang="ar-JO" sz="2400" b="0" dirty="0"/>
              <a:t>بحث</a:t>
            </a:r>
          </a:p>
          <a:p>
            <a:pPr marL="800100" lvl="1" indent="-342900"/>
            <a:r>
              <a:rPr lang="ar-JO" sz="2400" b="0" dirty="0"/>
              <a:t>معلومات الصفحة (حول، الصور، المناسبات ... الخ)</a:t>
            </a:r>
          </a:p>
          <a:p>
            <a:pPr marL="800100" lvl="1" indent="-342900"/>
            <a:r>
              <a:rPr lang="ar-JO" sz="2400" b="0" dirty="0"/>
              <a:t>كتابة منشور/ صورة/ عرض/ مناسبة/ انجاز/ ملاحظة</a:t>
            </a:r>
          </a:p>
          <a:p>
            <a:pPr marL="800100" lvl="1" indent="-342900"/>
            <a:r>
              <a:rPr lang="ar-JO" sz="2400" b="0" dirty="0"/>
              <a:t>تسجيلات الاعجاب</a:t>
            </a:r>
          </a:p>
          <a:p>
            <a:pPr marL="800100" lvl="1" indent="-342900"/>
            <a:r>
              <a:rPr lang="ar-JO" sz="2400" b="0" dirty="0"/>
              <a:t>منشورات الصفحة</a:t>
            </a:r>
          </a:p>
          <a:p>
            <a:pPr marL="800100" lvl="1" indent="-342900"/>
            <a:r>
              <a:rPr lang="ar-JO" sz="2400" b="0" dirty="0"/>
              <a:t>منشورات الزائرين</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27</a:t>
            </a:fld>
            <a:endParaRPr lang="en-GB"/>
          </a:p>
        </p:txBody>
      </p:sp>
    </p:spTree>
    <p:extLst>
      <p:ext uri="{BB962C8B-B14F-4D97-AF65-F5344CB8AC3E}">
        <p14:creationId xmlns:p14="http://schemas.microsoft.com/office/powerpoint/2010/main" val="3477226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الفرق بين صفحة الفيسبوك وحساب فيسبوك الشخصي</a:t>
            </a: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b="0" dirty="0"/>
              <a:t>الحساب الشخصي في الفيسبوك مخصص للأفراد وهو يعبر عن انسان فعلي وليس جهة معينة أو مادة افتراضية. أما صفحة الفيسبوك فهي تعبر عن الجهات والهيئات والجماعات وكل ما ليس بانسان (باستثناء استخدام صفحات الفيسبوك لتمثيل الشخصيات المشهورة).</a:t>
            </a:r>
          </a:p>
          <a:p>
            <a:pPr marL="342900" indent="-342900">
              <a:buClr>
                <a:schemeClr val="tx2"/>
              </a:buClr>
              <a:buFont typeface="Arial" panose="020B0604020202020204" pitchFamily="34" charset="0"/>
              <a:buChar char="•"/>
            </a:pPr>
            <a:r>
              <a:rPr lang="ar-JO" sz="2400" b="0" dirty="0"/>
              <a:t>الحساب الشخصي يحتوي على ايقونة (طلب الصداقة) أما صفحة  الفيسبوك فتحتوي على ايقونة (أعجبني).</a:t>
            </a:r>
          </a:p>
          <a:p>
            <a:pPr marL="342900" indent="-342900">
              <a:buClr>
                <a:schemeClr val="tx2"/>
              </a:buClr>
              <a:buFont typeface="Arial" panose="020B0604020202020204" pitchFamily="34" charset="0"/>
              <a:buChar char="•"/>
            </a:pPr>
            <a:r>
              <a:rPr lang="ar-JO" sz="2400" b="0" dirty="0"/>
              <a:t>العلاقة بين حساب شخصي وحساب شخصي اخر هي (صداقة) أما العلاقة بين حساب شخصي وصفحة فيسبوك هي (اعجاب).</a:t>
            </a:r>
          </a:p>
          <a:p>
            <a:pPr marL="342900" indent="-342900">
              <a:buClr>
                <a:schemeClr val="tx2"/>
              </a:buClr>
              <a:buFont typeface="Arial" panose="020B0604020202020204" pitchFamily="34" charset="0"/>
              <a:buChar char="•"/>
            </a:pPr>
            <a:r>
              <a:rPr lang="ar-JO" sz="2400" b="0" dirty="0"/>
              <a:t>في الحساب الشخصي يمكن اضافة عدد أصدقاء محدد لا يزيد على 5 الاف صديق. أما في الصفحة فيمكن كسب عدد معجبين لا نهائي.</a:t>
            </a:r>
          </a:p>
          <a:p>
            <a:pPr marL="342900" indent="-342900">
              <a:buClr>
                <a:schemeClr val="tx2"/>
              </a:buClr>
              <a:buFont typeface="Arial" panose="020B0604020202020204" pitchFamily="34" charset="0"/>
              <a:buChar char="•"/>
            </a:pPr>
            <a:endParaRPr lang="ar-JO" sz="2400" b="0" dirty="0"/>
          </a:p>
          <a:p>
            <a:pPr marL="914400" lvl="1" indent="-457200">
              <a:buFont typeface="+mj-lt"/>
              <a:buAutoNum type="arabicPeriod"/>
            </a:pPr>
            <a:endParaRPr lang="ar-JO" sz="240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28</a:t>
            </a:fld>
            <a:endParaRPr lang="en-GB"/>
          </a:p>
        </p:txBody>
      </p:sp>
    </p:spTree>
    <p:extLst>
      <p:ext uri="{BB962C8B-B14F-4D97-AF65-F5344CB8AC3E}">
        <p14:creationId xmlns:p14="http://schemas.microsoft.com/office/powerpoint/2010/main" val="3977706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المجموعات </a:t>
            </a:r>
            <a:r>
              <a:rPr lang="en-US" dirty="0"/>
              <a:t>Groups</a:t>
            </a:r>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b="0" dirty="0"/>
              <a:t>تستخدم المجموعات للتواصل ضمن مجموعة من الأشخاص ذوي الاهتمامات المشتركة فيما بينهم.</a:t>
            </a:r>
          </a:p>
          <a:p>
            <a:pPr marL="342900" indent="-342900">
              <a:buClr>
                <a:schemeClr val="tx2"/>
              </a:buClr>
              <a:buFont typeface="Arial" panose="020B0604020202020204" pitchFamily="34" charset="0"/>
              <a:buChar char="•"/>
            </a:pPr>
            <a:endParaRPr lang="ar-JO" sz="2400" b="0" dirty="0"/>
          </a:p>
          <a:p>
            <a:pPr marL="342900" indent="-342900">
              <a:buClr>
                <a:schemeClr val="tx2"/>
              </a:buClr>
              <a:buFont typeface="Arial" panose="020B0604020202020204" pitchFamily="34" charset="0"/>
              <a:buChar char="•"/>
            </a:pPr>
            <a:r>
              <a:rPr lang="ar-JO" sz="2400" b="0" dirty="0"/>
              <a:t>تسمح المجموعات للأشخاص بالالتقاء حول قضية أو مسألة أو نشاط مشترك</a:t>
            </a:r>
            <a:r>
              <a:rPr lang="en-US" sz="2400" b="0" dirty="0"/>
              <a:t> </a:t>
            </a:r>
            <a:r>
              <a:rPr lang="ar-JO" sz="2400" b="0" dirty="0"/>
              <a:t>ومناقشة القضايا ونشر الصور وتبادل المحتويات ذات الصلة.</a:t>
            </a:r>
          </a:p>
          <a:p>
            <a:pPr marL="342900" indent="-342900">
              <a:buClr>
                <a:schemeClr val="tx2"/>
              </a:buClr>
              <a:buFont typeface="Arial" panose="020B0604020202020204" pitchFamily="34" charset="0"/>
              <a:buChar char="•"/>
            </a:pPr>
            <a:endParaRPr lang="ar-JO" sz="2400" b="0" dirty="0"/>
          </a:p>
          <a:p>
            <a:pPr marL="342900" indent="-342900">
              <a:buClr>
                <a:schemeClr val="tx2"/>
              </a:buClr>
              <a:buFont typeface="Arial" panose="020B0604020202020204" pitchFamily="34" charset="0"/>
              <a:buChar char="•"/>
            </a:pPr>
            <a:r>
              <a:rPr lang="ar-JO" sz="2400" b="0" dirty="0"/>
              <a:t>يمكنك تحديد فيما اذا كانت المجموعة للجميع أو مغلقة  على الأعضاء.</a:t>
            </a:r>
          </a:p>
          <a:p>
            <a:pPr marL="342900" indent="-342900">
              <a:buClr>
                <a:schemeClr val="tx2"/>
              </a:buClr>
              <a:buFont typeface="Arial" panose="020B0604020202020204" pitchFamily="34" charset="0"/>
              <a:buChar char="•"/>
            </a:pPr>
            <a:endParaRPr lang="ar-JO" sz="2400" b="0" dirty="0"/>
          </a:p>
          <a:p>
            <a:pPr marL="914400" lvl="1" indent="-457200">
              <a:buFont typeface="+mj-lt"/>
              <a:buAutoNum type="arabicPeriod"/>
            </a:pPr>
            <a:endParaRPr lang="ar-JO" sz="240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29</a:t>
            </a:fld>
            <a:endParaRPr lang="en-GB"/>
          </a:p>
        </p:txBody>
      </p:sp>
    </p:spTree>
    <p:extLst>
      <p:ext uri="{BB962C8B-B14F-4D97-AF65-F5344CB8AC3E}">
        <p14:creationId xmlns:p14="http://schemas.microsoft.com/office/powerpoint/2010/main" val="53623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الدخول الى فيسبوك</a:t>
            </a:r>
            <a:endParaRPr lang="en-US" dirty="0"/>
          </a:p>
        </p:txBody>
      </p:sp>
      <p:sp>
        <p:nvSpPr>
          <p:cNvPr id="3" name="Content Placeholder 2"/>
          <p:cNvSpPr>
            <a:spLocks noGrp="1"/>
          </p:cNvSpPr>
          <p:nvPr>
            <p:ph idx="1"/>
          </p:nvPr>
        </p:nvSpPr>
        <p:spPr>
          <a:xfrm>
            <a:off x="4572000" y="1752600"/>
            <a:ext cx="3505200" cy="4373563"/>
          </a:xfrm>
        </p:spPr>
        <p:txBody>
          <a:bodyPr>
            <a:normAutofit/>
          </a:bodyPr>
          <a:lstStyle/>
          <a:p>
            <a:pPr marL="342900" indent="-342900">
              <a:buClr>
                <a:schemeClr val="tx2"/>
              </a:buClr>
              <a:buFont typeface="Arial" panose="020B0604020202020204" pitchFamily="34" charset="0"/>
              <a:buChar char="•"/>
            </a:pPr>
            <a:r>
              <a:rPr lang="ar-JO" b="0" dirty="0"/>
              <a:t>تسجيل الدخول.</a:t>
            </a:r>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r>
              <a:rPr lang="ar-JO" b="0" dirty="0"/>
              <a:t>افتح حسابًا في فيس بوك.</a:t>
            </a:r>
            <a:endParaRPr lang="en-US"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a:t>
            </a:fld>
            <a:endParaRPr lang="en-GB"/>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1741230"/>
            <a:ext cx="42386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493704"/>
            <a:ext cx="2950483" cy="4102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776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المجموعات </a:t>
            </a:r>
            <a:r>
              <a:rPr lang="en-US" dirty="0"/>
              <a:t>Groups</a:t>
            </a:r>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b="0" dirty="0"/>
              <a:t>لإنشاء مجموعة:</a:t>
            </a:r>
          </a:p>
          <a:p>
            <a:pPr marL="914400" lvl="1" indent="-457200">
              <a:buFont typeface="+mj-lt"/>
              <a:buAutoNum type="arabicPeriod"/>
            </a:pPr>
            <a:r>
              <a:rPr lang="ar-JO" sz="2400" dirty="0"/>
              <a:t>من الصفحة الرئيسية اختر مجموعة.</a:t>
            </a:r>
            <a:endParaRPr lang="en-US" sz="2400" dirty="0"/>
          </a:p>
          <a:p>
            <a:pPr marL="914400" lvl="1" indent="-457200">
              <a:buFont typeface="+mj-lt"/>
              <a:buAutoNum type="arabicPeriod"/>
            </a:pPr>
            <a:endParaRPr lang="en-US" sz="2400" dirty="0"/>
          </a:p>
          <a:p>
            <a:pPr marL="914400" lvl="1" indent="-457200">
              <a:buFont typeface="+mj-lt"/>
              <a:buAutoNum type="arabicPeriod"/>
            </a:pPr>
            <a:endParaRPr lang="en-US" sz="2400" dirty="0"/>
          </a:p>
          <a:p>
            <a:pPr marL="914400" lvl="1" indent="-457200">
              <a:buFont typeface="+mj-lt"/>
              <a:buAutoNum type="arabicPeriod"/>
            </a:pPr>
            <a:endParaRPr lang="en-US" sz="2400" dirty="0"/>
          </a:p>
          <a:p>
            <a:pPr marL="914400" lvl="1" indent="-457200">
              <a:buFont typeface="+mj-lt"/>
              <a:buAutoNum type="arabicPeriod"/>
            </a:pPr>
            <a:endParaRPr lang="en-US" sz="2400" dirty="0"/>
          </a:p>
          <a:p>
            <a:pPr marL="914400" lvl="1" indent="-457200">
              <a:buFont typeface="+mj-lt"/>
              <a:buAutoNum type="arabicPeriod"/>
            </a:pPr>
            <a:r>
              <a:rPr lang="ar-JO" sz="2400" dirty="0"/>
              <a:t>من اعلى الصفخة، انقر على انشاء مجموعة </a:t>
            </a:r>
            <a:r>
              <a:rPr lang="en-US" sz="2400" dirty="0"/>
              <a:t>create group</a:t>
            </a:r>
            <a:r>
              <a:rPr lang="ar-JO" sz="2400" dirty="0"/>
              <a:t>.</a:t>
            </a:r>
          </a:p>
          <a:p>
            <a:pPr marL="914400" lvl="1" indent="-457200">
              <a:buFont typeface="+mj-lt"/>
              <a:buAutoNum type="arabicPeriod"/>
            </a:pPr>
            <a:endParaRPr lang="ar-JO" sz="2400" dirty="0"/>
          </a:p>
          <a:p>
            <a:pPr marL="914400" lvl="1" indent="-457200">
              <a:buFont typeface="+mj-lt"/>
              <a:buAutoNum type="arabicPeriod"/>
            </a:pPr>
            <a:endParaRPr lang="ar-JO" sz="240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30</a:t>
            </a:fld>
            <a:endParaRPr lang="en-GB"/>
          </a:p>
        </p:txBody>
      </p:sp>
      <p:pic>
        <p:nvPicPr>
          <p:cNvPr id="6" name="Picture 5"/>
          <p:cNvPicPr>
            <a:picLocks noChangeAspect="1"/>
          </p:cNvPicPr>
          <p:nvPr/>
        </p:nvPicPr>
        <p:blipFill>
          <a:blip r:embed="rId2"/>
          <a:stretch>
            <a:fillRect/>
          </a:stretch>
        </p:blipFill>
        <p:spPr>
          <a:xfrm>
            <a:off x="5257800" y="2743200"/>
            <a:ext cx="1819275" cy="1333500"/>
          </a:xfrm>
          <a:prstGeom prst="rect">
            <a:avLst/>
          </a:prstGeom>
        </p:spPr>
      </p:pic>
      <p:sp>
        <p:nvSpPr>
          <p:cNvPr id="7" name="Oval 6"/>
          <p:cNvSpPr/>
          <p:nvPr/>
        </p:nvSpPr>
        <p:spPr>
          <a:xfrm>
            <a:off x="5257800" y="2971800"/>
            <a:ext cx="923925" cy="3069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5943600" y="5076824"/>
            <a:ext cx="1133475" cy="333375"/>
          </a:xfrm>
          <a:prstGeom prst="rect">
            <a:avLst/>
          </a:prstGeom>
        </p:spPr>
      </p:pic>
    </p:spTree>
    <p:extLst>
      <p:ext uri="{BB962C8B-B14F-4D97-AF65-F5344CB8AC3E}">
        <p14:creationId xmlns:p14="http://schemas.microsoft.com/office/powerpoint/2010/main" val="1466774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المجموعات </a:t>
            </a:r>
            <a:r>
              <a:rPr lang="en-US" dirty="0"/>
              <a:t>Groups</a:t>
            </a:r>
          </a:p>
        </p:txBody>
      </p:sp>
      <p:sp>
        <p:nvSpPr>
          <p:cNvPr id="3" name="Content Placeholder 2"/>
          <p:cNvSpPr>
            <a:spLocks noGrp="1"/>
          </p:cNvSpPr>
          <p:nvPr>
            <p:ph idx="1"/>
          </p:nvPr>
        </p:nvSpPr>
        <p:spPr/>
        <p:txBody>
          <a:bodyPr>
            <a:normAutofit/>
          </a:bodyPr>
          <a:lstStyle/>
          <a:p>
            <a:pPr marL="914400" lvl="1" indent="-457200">
              <a:buFont typeface="+mj-lt"/>
              <a:buAutoNum type="arabicPeriod" startAt="2"/>
            </a:pPr>
            <a:r>
              <a:rPr lang="ar-JO" sz="2400" dirty="0"/>
              <a:t>من صفحة انشاء المجموعة حدد اسم المجموعة واسماء الاعضاء وخيار اضافة المجموعة للمفضلة واعدادات الخصوصية.</a:t>
            </a:r>
          </a:p>
          <a:p>
            <a:pPr marL="914400" lvl="1" indent="-457200">
              <a:buFont typeface="+mj-lt"/>
              <a:buAutoNum type="arabicPeriod" startAt="2"/>
            </a:pPr>
            <a:endParaRPr lang="ar-JO" sz="240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31</a:t>
            </a:fld>
            <a:endParaRPr lang="en-GB"/>
          </a:p>
        </p:txBody>
      </p:sp>
      <p:pic>
        <p:nvPicPr>
          <p:cNvPr id="5" name="Picture 4"/>
          <p:cNvPicPr>
            <a:picLocks noChangeAspect="1"/>
          </p:cNvPicPr>
          <p:nvPr/>
        </p:nvPicPr>
        <p:blipFill>
          <a:blip r:embed="rId2"/>
          <a:stretch>
            <a:fillRect/>
          </a:stretch>
        </p:blipFill>
        <p:spPr>
          <a:xfrm>
            <a:off x="2829210" y="2590800"/>
            <a:ext cx="4219690" cy="3763963"/>
          </a:xfrm>
          <a:prstGeom prst="rect">
            <a:avLst/>
          </a:prstGeom>
        </p:spPr>
      </p:pic>
    </p:spTree>
    <p:extLst>
      <p:ext uri="{BB962C8B-B14F-4D97-AF65-F5344CB8AC3E}">
        <p14:creationId xmlns:p14="http://schemas.microsoft.com/office/powerpoint/2010/main" val="1902436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المجموعات </a:t>
            </a:r>
            <a:r>
              <a:rPr lang="en-US" dirty="0"/>
              <a:t>Groups</a:t>
            </a:r>
          </a:p>
        </p:txBody>
      </p:sp>
      <p:sp>
        <p:nvSpPr>
          <p:cNvPr id="3" name="Content Placeholder 2"/>
          <p:cNvSpPr>
            <a:spLocks noGrp="1"/>
          </p:cNvSpPr>
          <p:nvPr>
            <p:ph idx="1"/>
          </p:nvPr>
        </p:nvSpPr>
        <p:spPr/>
        <p:txBody>
          <a:bodyPr>
            <a:normAutofit/>
          </a:bodyPr>
          <a:lstStyle/>
          <a:p>
            <a:pPr marL="914400" lvl="1" indent="-457200"/>
            <a:r>
              <a:rPr lang="ar-JO" sz="2400" dirty="0"/>
              <a:t>هناك ثلاثة خيارات للخصوصية:</a:t>
            </a:r>
          </a:p>
          <a:p>
            <a:pPr marL="1600200" lvl="2" indent="-457200"/>
            <a:r>
              <a:rPr lang="ar-JO" sz="2200" b="1" dirty="0">
                <a:solidFill>
                  <a:schemeClr val="tx2"/>
                </a:solidFill>
              </a:rPr>
              <a:t>عامة </a:t>
            </a:r>
            <a:r>
              <a:rPr lang="en-US" sz="2200" b="1" dirty="0">
                <a:solidFill>
                  <a:schemeClr val="tx2"/>
                </a:solidFill>
              </a:rPr>
              <a:t>public</a:t>
            </a:r>
            <a:r>
              <a:rPr lang="ar-JO" sz="2200" b="1" dirty="0">
                <a:solidFill>
                  <a:schemeClr val="tx2"/>
                </a:solidFill>
              </a:rPr>
              <a:t>: </a:t>
            </a:r>
            <a:r>
              <a:rPr lang="ar-JO" sz="2200" dirty="0"/>
              <a:t>يمكن لأي شخص رؤية المجموعة وأعضائها ومنشوراتهم.</a:t>
            </a:r>
          </a:p>
          <a:p>
            <a:pPr marL="1600200" lvl="2" indent="-457200"/>
            <a:r>
              <a:rPr lang="ar-JO" sz="2200" b="1" dirty="0">
                <a:solidFill>
                  <a:schemeClr val="tx2"/>
                </a:solidFill>
              </a:rPr>
              <a:t>مغلقة</a:t>
            </a:r>
            <a:r>
              <a:rPr lang="en-US" sz="2200" b="1" dirty="0">
                <a:solidFill>
                  <a:schemeClr val="tx2"/>
                </a:solidFill>
              </a:rPr>
              <a:t>closed </a:t>
            </a:r>
            <a:r>
              <a:rPr lang="ar-JO" sz="2200" b="1" dirty="0">
                <a:solidFill>
                  <a:schemeClr val="tx2"/>
                </a:solidFill>
              </a:rPr>
              <a:t>: </a:t>
            </a:r>
            <a:r>
              <a:rPr lang="ar-JO" sz="2200" dirty="0"/>
              <a:t>يمكن لاي شخص رؤية المجموعة وأعضائها ولكن فقط الأعضاء يمكنهم رؤية المنشورات.</a:t>
            </a:r>
          </a:p>
          <a:p>
            <a:pPr marL="1600200" lvl="2" indent="-457200"/>
            <a:r>
              <a:rPr lang="ar-JO" sz="2200" b="1" dirty="0">
                <a:solidFill>
                  <a:schemeClr val="tx2"/>
                </a:solidFill>
              </a:rPr>
              <a:t>سرية</a:t>
            </a:r>
            <a:r>
              <a:rPr lang="en-US" sz="2200" b="1" dirty="0">
                <a:solidFill>
                  <a:schemeClr val="tx2"/>
                </a:solidFill>
              </a:rPr>
              <a:t>secret </a:t>
            </a:r>
            <a:r>
              <a:rPr lang="ar-JO" sz="2200" b="1" dirty="0">
                <a:solidFill>
                  <a:schemeClr val="tx2"/>
                </a:solidFill>
              </a:rPr>
              <a:t>: </a:t>
            </a:r>
            <a:r>
              <a:rPr lang="ar-JO" sz="2200" dirty="0"/>
              <a:t>فقط اعضاء المجموعة يمكنهم رؤية المجموعة وأعضائها ومنشوراتهم.</a:t>
            </a:r>
          </a:p>
          <a:p>
            <a:pPr marL="914400" lvl="1" indent="-457200">
              <a:buFont typeface="+mj-lt"/>
              <a:buAutoNum type="arabicPeriod" startAt="3"/>
            </a:pPr>
            <a:endParaRPr lang="ar-JO" sz="240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32</a:t>
            </a:fld>
            <a:endParaRPr lang="en-GB"/>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410" y="4130872"/>
            <a:ext cx="3428999" cy="2188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5859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المجموعات </a:t>
            </a:r>
            <a:r>
              <a:rPr lang="en-US" dirty="0"/>
              <a:t>Groups</a:t>
            </a:r>
          </a:p>
        </p:txBody>
      </p:sp>
      <p:sp>
        <p:nvSpPr>
          <p:cNvPr id="3" name="Content Placeholder 2"/>
          <p:cNvSpPr>
            <a:spLocks noGrp="1"/>
          </p:cNvSpPr>
          <p:nvPr>
            <p:ph idx="1"/>
          </p:nvPr>
        </p:nvSpPr>
        <p:spPr/>
        <p:txBody>
          <a:bodyPr>
            <a:normAutofit/>
          </a:bodyPr>
          <a:lstStyle/>
          <a:p>
            <a:pPr marL="914400" lvl="1" indent="-457200">
              <a:buFont typeface="+mj-lt"/>
              <a:buAutoNum type="arabicPeriod" startAt="4"/>
            </a:pPr>
            <a:r>
              <a:rPr lang="ar-JO" sz="2400" dirty="0"/>
              <a:t>انقر فوق إنشاء (</a:t>
            </a:r>
            <a:r>
              <a:rPr lang="en-US" sz="2400" dirty="0"/>
              <a:t>create</a:t>
            </a:r>
            <a:r>
              <a:rPr lang="ar-JO" sz="2400" dirty="0"/>
              <a:t>). وأخيرا</a:t>
            </a:r>
            <a:r>
              <a:rPr lang="en-US" sz="2400" dirty="0"/>
              <a:t> </a:t>
            </a:r>
            <a:r>
              <a:rPr lang="ar-JO" sz="2400" dirty="0"/>
              <a:t>اختار أيقونة للمجموعة، ثم انقر فوق </a:t>
            </a:r>
            <a:r>
              <a:rPr lang="en-US" sz="2400" dirty="0"/>
              <a:t>ok</a:t>
            </a:r>
            <a:r>
              <a:rPr lang="ar-JO" sz="2400" dirty="0"/>
              <a:t>.</a:t>
            </a:r>
            <a:r>
              <a:rPr lang="en-US" sz="2400" dirty="0"/>
              <a:t> </a:t>
            </a:r>
            <a:r>
              <a:rPr lang="ar-JO" sz="2400" dirty="0"/>
              <a:t>يمكنك أيضا تخطي هذه الخطوة إذا كنت تفضل ذلك.</a:t>
            </a:r>
          </a:p>
          <a:p>
            <a:pPr marL="914400" lvl="1" indent="-457200">
              <a:buFont typeface="+mj-lt"/>
              <a:buAutoNum type="arabicPeriod" startAt="4"/>
            </a:pPr>
            <a:endParaRPr lang="ar-JO" sz="240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33</a:t>
            </a:fld>
            <a:endParaRPr lang="en-GB"/>
          </a:p>
        </p:txBody>
      </p:sp>
      <p:pic>
        <p:nvPicPr>
          <p:cNvPr id="6" name="Picture 2"/>
          <p:cNvPicPr>
            <a:picLocks noChangeAspect="1" noChangeArrowheads="1"/>
          </p:cNvPicPr>
          <p:nvPr/>
        </p:nvPicPr>
        <p:blipFill>
          <a:blip r:embed="rId2" cstate="print"/>
          <a:srcRect l="15000" t="17000" r="48125" b="47000"/>
          <a:stretch>
            <a:fillRect/>
          </a:stretch>
        </p:blipFill>
        <p:spPr bwMode="auto">
          <a:xfrm>
            <a:off x="1143000" y="2590800"/>
            <a:ext cx="5943600" cy="3626603"/>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642803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المجموعات </a:t>
            </a:r>
            <a:r>
              <a:rPr lang="en-US" dirty="0"/>
              <a:t>Groups</a:t>
            </a:r>
          </a:p>
        </p:txBody>
      </p:sp>
      <p:sp>
        <p:nvSpPr>
          <p:cNvPr id="3" name="Content Placeholder 2"/>
          <p:cNvSpPr>
            <a:spLocks noGrp="1"/>
          </p:cNvSpPr>
          <p:nvPr>
            <p:ph idx="1"/>
          </p:nvPr>
        </p:nvSpPr>
        <p:spPr/>
        <p:txBody>
          <a:bodyPr>
            <a:normAutofit/>
          </a:bodyPr>
          <a:lstStyle/>
          <a:p>
            <a:pPr marL="914400" lvl="1" indent="-457200">
              <a:buFont typeface="+mj-lt"/>
              <a:buAutoNum type="arabicPeriod" startAt="5"/>
            </a:pPr>
            <a:r>
              <a:rPr lang="ar-JO" sz="2400" dirty="0"/>
              <a:t>ستظهر لك صفحة المجموعة. يمكنك المشاركة مع الجميع في المجموعة عن طريق النشر على حائط المجموعة والدردشة مع أعضاء المجموعة وأكثر من ذلك.</a:t>
            </a:r>
          </a:p>
          <a:p>
            <a:pPr marL="914400" lvl="1" indent="-457200">
              <a:buFont typeface="+mj-lt"/>
              <a:buAutoNum type="arabicPeriod" startAt="5"/>
            </a:pPr>
            <a:endParaRPr lang="ar-JO" sz="240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34</a:t>
            </a:fld>
            <a:endParaRPr lang="en-GB"/>
          </a:p>
        </p:txBody>
      </p:sp>
      <p:pic>
        <p:nvPicPr>
          <p:cNvPr id="7" name="Picture 3"/>
          <p:cNvPicPr>
            <a:picLocks noChangeAspect="1" noChangeArrowheads="1"/>
          </p:cNvPicPr>
          <p:nvPr/>
        </p:nvPicPr>
        <p:blipFill>
          <a:blip r:embed="rId2" cstate="print"/>
          <a:srcRect l="16875" t="25000" r="21875" b="12000"/>
          <a:stretch>
            <a:fillRect/>
          </a:stretch>
        </p:blipFill>
        <p:spPr bwMode="auto">
          <a:xfrm>
            <a:off x="1371600" y="2906485"/>
            <a:ext cx="5715000" cy="3673928"/>
          </a:xfrm>
          <a:prstGeom prst="rect">
            <a:avLst/>
          </a:prstGeom>
          <a:noFill/>
          <a:ln w="9525">
            <a:noFill/>
            <a:miter lim="800000"/>
            <a:headEnd/>
            <a:tailEnd/>
          </a:ln>
        </p:spPr>
      </p:pic>
    </p:spTree>
    <p:extLst>
      <p:ext uri="{BB962C8B-B14F-4D97-AF65-F5344CB8AC3E}">
        <p14:creationId xmlns:p14="http://schemas.microsoft.com/office/powerpoint/2010/main" val="196224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المجموعات </a:t>
            </a:r>
            <a:r>
              <a:rPr lang="en-US" dirty="0"/>
              <a:t>Groups</a:t>
            </a:r>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b="0" dirty="0"/>
              <a:t>مكونات المجموعة:</a:t>
            </a:r>
          </a:p>
          <a:p>
            <a:pPr marL="800100" lvl="1" indent="-342900"/>
            <a:r>
              <a:rPr lang="ar-JO" sz="2400" b="0" dirty="0"/>
              <a:t>الغلاف</a:t>
            </a:r>
          </a:p>
          <a:p>
            <a:pPr marL="800100" lvl="1" indent="-342900"/>
            <a:r>
              <a:rPr lang="ar-JO" sz="2400" b="0" dirty="0"/>
              <a:t>بحث</a:t>
            </a:r>
          </a:p>
          <a:p>
            <a:pPr marL="800100" lvl="1" indent="-342900"/>
            <a:r>
              <a:rPr lang="ar-JO" sz="2400" b="0" dirty="0"/>
              <a:t>أعضاء المجموعة</a:t>
            </a:r>
          </a:p>
          <a:p>
            <a:pPr marL="800100" lvl="1" indent="-342900"/>
            <a:r>
              <a:rPr lang="ar-JO" sz="2400" b="0" dirty="0"/>
              <a:t>معلومات المجموعة (وصف، نوع المجموعة ... الخ)</a:t>
            </a:r>
          </a:p>
          <a:p>
            <a:pPr marL="800100" lvl="1" indent="-342900"/>
            <a:r>
              <a:rPr lang="ar-JO" sz="2400" b="0" dirty="0"/>
              <a:t>كتابة منشور/ صورة أو فيديو/ استطلاع / بيع/ مناقشة/ ملف/ ألبوم صور/ مستند/ مناسبة</a:t>
            </a:r>
          </a:p>
          <a:p>
            <a:pPr marL="800100" lvl="1" indent="-342900"/>
            <a:r>
              <a:rPr lang="ar-JO" sz="2400" b="0" dirty="0"/>
              <a:t>منشورات المجموعة</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35</a:t>
            </a:fld>
            <a:endParaRPr lang="en-GB"/>
          </a:p>
        </p:txBody>
      </p:sp>
    </p:spTree>
    <p:extLst>
      <p:ext uri="{BB962C8B-B14F-4D97-AF65-F5344CB8AC3E}">
        <p14:creationId xmlns:p14="http://schemas.microsoft.com/office/powerpoint/2010/main" val="1415623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الفرق بين صفحة الفيسبوك ومجموعة فيسبوك</a:t>
            </a:r>
            <a:endParaRPr lang="en-US" dirty="0"/>
          </a:p>
        </p:txBody>
      </p:sp>
      <p:sp>
        <p:nvSpPr>
          <p:cNvPr id="3" name="Content Placeholder 2"/>
          <p:cNvSpPr>
            <a:spLocks noGrp="1"/>
          </p:cNvSpPr>
          <p:nvPr>
            <p:ph idx="1"/>
          </p:nvPr>
        </p:nvSpPr>
        <p:spPr/>
        <p:txBody>
          <a:bodyPr>
            <a:normAutofit fontScale="92500" lnSpcReduction="20000"/>
          </a:bodyPr>
          <a:lstStyle/>
          <a:p>
            <a:pPr marL="342900" indent="-342900">
              <a:buClr>
                <a:schemeClr val="tx2"/>
              </a:buClr>
              <a:buFont typeface="Arial" panose="020B0604020202020204" pitchFamily="34" charset="0"/>
              <a:buChar char="•"/>
            </a:pPr>
            <a:r>
              <a:rPr lang="ar-JO" sz="2400" b="0" dirty="0"/>
              <a:t>صفحة الفيسبوك يمكن انشائها لتمثيل جهة معينة أو علامة تجارية او شخصية مشهورة. أما مجموعة الفيسبوك فيمكن انشائها للنقاش حول قضية معينة أو قضايا عديدة.</a:t>
            </a:r>
            <a:endParaRPr lang="en-US" sz="2400" b="0" dirty="0"/>
          </a:p>
          <a:p>
            <a:pPr marL="342900" indent="-342900">
              <a:buClr>
                <a:schemeClr val="tx2"/>
              </a:buClr>
              <a:buFont typeface="Arial" panose="020B0604020202020204" pitchFamily="34" charset="0"/>
              <a:buChar char="•"/>
            </a:pPr>
            <a:r>
              <a:rPr lang="ar-JO" sz="2400" b="0" dirty="0"/>
              <a:t>في صفحة الفيسبوك يتم اضافة المنشورات الرئيسية فيها من قبل ادارة الصفحة. أما المجموعة فهي مفتوحة لكل المنضمين اليها يكتب فيها كل فرد في المجموعة ومهمة ادارة المجموعة هي الاشراف والرقابة على المجموعة وحذف المنشورات غير المرغوب فيها.</a:t>
            </a:r>
            <a:endParaRPr lang="en-US" sz="2400" b="0" dirty="0"/>
          </a:p>
          <a:p>
            <a:pPr marL="342900" indent="-342900">
              <a:buClr>
                <a:schemeClr val="tx2"/>
              </a:buClr>
              <a:buFont typeface="Arial" panose="020B0604020202020204" pitchFamily="34" charset="0"/>
              <a:buChar char="•"/>
            </a:pPr>
            <a:r>
              <a:rPr lang="ar-JO" sz="2400" b="0" dirty="0"/>
              <a:t>صفحة الفيسبوك يكون الانضمام اليها بالنقر على ايقونة (أعجبني) أما مجموعة الفيسبوك فيكون الانضمام اليها بالنقر على ايقونة (طلب الانضمام الى المجموعة).</a:t>
            </a:r>
            <a:endParaRPr lang="en-US" sz="2400" b="0" dirty="0"/>
          </a:p>
          <a:p>
            <a:pPr marL="342900" indent="-342900">
              <a:buClr>
                <a:schemeClr val="tx2"/>
              </a:buClr>
              <a:buFont typeface="Arial" panose="020B0604020202020204" pitchFamily="34" charset="0"/>
              <a:buChar char="•"/>
            </a:pPr>
            <a:r>
              <a:rPr lang="ar-JO" sz="2400" b="0" dirty="0"/>
              <a:t>في صفحة الفيسبوك ترتيب المنشورات يكون حسب تاريخ الاضافة (المنشور الذي أضيف مؤخرا يظهر في المقدمة). أما في مجموعة الفيسبوك فيكون الترتيب حسب تاريخ آخر تعليق (المنشور الذي تم التعليق عليه مؤخرا يظهر في المقدمة).</a:t>
            </a:r>
            <a:endParaRPr lang="ar-JO" sz="2400" dirty="0"/>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36</a:t>
            </a:fld>
            <a:endParaRPr lang="en-GB"/>
          </a:p>
        </p:txBody>
      </p:sp>
    </p:spTree>
    <p:extLst>
      <p:ext uri="{BB962C8B-B14F-4D97-AF65-F5344CB8AC3E}">
        <p14:creationId xmlns:p14="http://schemas.microsoft.com/office/powerpoint/2010/main" val="3266236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شريط الأدوات </a:t>
            </a:r>
            <a:r>
              <a:rPr lang="en-US" dirty="0"/>
              <a:t>Toolbar</a:t>
            </a:r>
          </a:p>
        </p:txBody>
      </p:sp>
      <p:sp>
        <p:nvSpPr>
          <p:cNvPr id="3" name="Content Placeholder 2"/>
          <p:cNvSpPr>
            <a:spLocks noGrp="1"/>
          </p:cNvSpPr>
          <p:nvPr>
            <p:ph idx="1"/>
          </p:nvPr>
        </p:nvSpPr>
        <p:spPr>
          <a:xfrm>
            <a:off x="479425" y="1752600"/>
            <a:ext cx="7597775" cy="4373563"/>
          </a:xfrm>
        </p:spPr>
        <p:txBody>
          <a:bodyPr>
            <a:normAutofit/>
          </a:bodyPr>
          <a:lstStyle/>
          <a:p>
            <a:pPr marL="342900" indent="-342900">
              <a:buClr>
                <a:schemeClr val="tx2"/>
              </a:buClr>
              <a:buFont typeface="Arial" panose="020B0604020202020204" pitchFamily="34" charset="0"/>
              <a:buChar char="•"/>
            </a:pPr>
            <a:r>
              <a:rPr lang="ar-JO" b="0" dirty="0"/>
              <a:t>مكونات شريط الأدوات :</a:t>
            </a:r>
          </a:p>
          <a:p>
            <a:pPr marL="342900" indent="-342900">
              <a:buClr>
                <a:schemeClr val="tx2"/>
              </a:buClr>
              <a:buFont typeface="Arial" panose="020B0604020202020204" pitchFamily="34" charset="0"/>
              <a:buChar char="•"/>
            </a:pPr>
            <a:endParaRPr lang="ar-JO" b="0" dirty="0"/>
          </a:p>
          <a:p>
            <a:pPr marL="914400" lvl="1" indent="-457200">
              <a:buFont typeface="+mj-lt"/>
              <a:buAutoNum type="arabicPeriod"/>
            </a:pPr>
            <a:r>
              <a:rPr lang="ar-JO" dirty="0"/>
              <a:t>البحث </a:t>
            </a:r>
            <a:r>
              <a:rPr lang="en-US" dirty="0"/>
              <a:t>Search </a:t>
            </a:r>
            <a:r>
              <a:rPr lang="ar-JO" dirty="0"/>
              <a:t>.</a:t>
            </a:r>
          </a:p>
          <a:p>
            <a:pPr marL="914400" lvl="1" indent="-457200">
              <a:buFont typeface="+mj-lt"/>
              <a:buAutoNum type="arabicPeriod"/>
            </a:pPr>
            <a:r>
              <a:rPr lang="ar-JO" dirty="0"/>
              <a:t>الصفحة الشخصية </a:t>
            </a:r>
            <a:r>
              <a:rPr lang="en-US" dirty="0"/>
              <a:t>Profile</a:t>
            </a:r>
            <a:r>
              <a:rPr lang="ar-JO" dirty="0"/>
              <a:t>.</a:t>
            </a:r>
          </a:p>
          <a:p>
            <a:pPr marL="914400" lvl="1" indent="-457200">
              <a:buFont typeface="+mj-lt"/>
              <a:buAutoNum type="arabicPeriod"/>
            </a:pPr>
            <a:r>
              <a:rPr lang="ar-JO" dirty="0"/>
              <a:t>الصفحة الرئيسية </a:t>
            </a:r>
            <a:r>
              <a:rPr lang="en-US" dirty="0"/>
              <a:t>Home </a:t>
            </a:r>
            <a:r>
              <a:rPr lang="ar-JO" dirty="0"/>
              <a:t>.</a:t>
            </a:r>
          </a:p>
          <a:p>
            <a:pPr marL="914400" lvl="1" indent="-457200">
              <a:buFont typeface="+mj-lt"/>
              <a:buAutoNum type="arabicPeriod"/>
            </a:pPr>
            <a:r>
              <a:rPr lang="ar-JO" dirty="0"/>
              <a:t>طلبات الصداقة </a:t>
            </a:r>
            <a:r>
              <a:rPr lang="en-US" dirty="0"/>
              <a:t>Friends Requests </a:t>
            </a:r>
            <a:r>
              <a:rPr lang="ar-JO" dirty="0"/>
              <a:t>.</a:t>
            </a:r>
          </a:p>
          <a:p>
            <a:pPr marL="914400" lvl="1" indent="-457200">
              <a:buFont typeface="+mj-lt"/>
              <a:buAutoNum type="arabicPeriod"/>
            </a:pPr>
            <a:r>
              <a:rPr lang="ar-JO" dirty="0"/>
              <a:t>الرسائل </a:t>
            </a:r>
            <a:r>
              <a:rPr lang="en-US" dirty="0"/>
              <a:t>Messages</a:t>
            </a:r>
            <a:r>
              <a:rPr lang="ar-JO" dirty="0"/>
              <a:t>.</a:t>
            </a:r>
          </a:p>
          <a:p>
            <a:pPr marL="914400" lvl="1" indent="-457200">
              <a:buFont typeface="+mj-lt"/>
              <a:buAutoNum type="arabicPeriod"/>
            </a:pPr>
            <a:r>
              <a:rPr lang="ar-JO" dirty="0"/>
              <a:t>الاشعارات  </a:t>
            </a:r>
            <a:r>
              <a:rPr lang="en-US" dirty="0"/>
              <a:t>Notifications</a:t>
            </a:r>
            <a:r>
              <a:rPr lang="ar-JO" dirty="0"/>
              <a:t>.</a:t>
            </a:r>
          </a:p>
          <a:p>
            <a:pPr marL="914400" lvl="1" indent="-457200">
              <a:buFont typeface="+mj-lt"/>
              <a:buAutoNum type="arabicPeriod"/>
            </a:pPr>
            <a:r>
              <a:rPr lang="ar-JO" dirty="0"/>
              <a:t>مساعدة سريعة</a:t>
            </a:r>
            <a:r>
              <a:rPr lang="en-US" dirty="0"/>
              <a:t>Quick Help </a:t>
            </a:r>
            <a:r>
              <a:rPr lang="ar-JO" dirty="0"/>
              <a:t>.</a:t>
            </a:r>
          </a:p>
          <a:p>
            <a:pPr marL="914400" lvl="1" indent="-457200">
              <a:buFont typeface="+mj-lt"/>
              <a:buAutoNum type="arabicPeriod"/>
            </a:pPr>
            <a:r>
              <a:rPr lang="ar-JO" dirty="0"/>
              <a:t>خيارات اخرى </a:t>
            </a:r>
            <a:r>
              <a:rPr lang="en-US" dirty="0"/>
              <a:t>Other options</a:t>
            </a:r>
            <a:r>
              <a:rPr lang="ar-JO" dirty="0"/>
              <a:t>.</a:t>
            </a:r>
          </a:p>
          <a:p>
            <a:pPr marL="914400" lvl="1" indent="-457200">
              <a:buFont typeface="+mj-lt"/>
              <a:buAutoNum type="arabicPeriod"/>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a:t>
            </a:fld>
            <a:endParaRPr lang="en-GB"/>
          </a:p>
        </p:txBody>
      </p:sp>
      <p:pic>
        <p:nvPicPr>
          <p:cNvPr id="6" name="Picture 5"/>
          <p:cNvPicPr>
            <a:picLocks noChangeAspect="1"/>
          </p:cNvPicPr>
          <p:nvPr/>
        </p:nvPicPr>
        <p:blipFill>
          <a:blip r:embed="rId2"/>
          <a:stretch>
            <a:fillRect/>
          </a:stretch>
        </p:blipFill>
        <p:spPr>
          <a:xfrm>
            <a:off x="152400" y="2133600"/>
            <a:ext cx="7542857" cy="400000"/>
          </a:xfrm>
          <a:prstGeom prst="rect">
            <a:avLst/>
          </a:prstGeom>
        </p:spPr>
      </p:pic>
    </p:spTree>
    <p:extLst>
      <p:ext uri="{BB962C8B-B14F-4D97-AF65-F5344CB8AC3E}">
        <p14:creationId xmlns:p14="http://schemas.microsoft.com/office/powerpoint/2010/main" val="2903748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المنشورات </a:t>
            </a:r>
            <a:r>
              <a:rPr lang="en-US" dirty="0"/>
              <a:t>Posts</a:t>
            </a:r>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الحالة </a:t>
            </a:r>
            <a:r>
              <a:rPr lang="en-US" b="0" dirty="0"/>
              <a:t>Status </a:t>
            </a:r>
            <a:r>
              <a:rPr lang="ar-JO" b="0" dirty="0"/>
              <a:t>.</a:t>
            </a:r>
          </a:p>
          <a:p>
            <a:pPr marL="342900" indent="-342900">
              <a:buClr>
                <a:schemeClr val="tx2"/>
              </a:buClr>
              <a:buFont typeface="Arial" panose="020B0604020202020204" pitchFamily="34" charset="0"/>
              <a:buChar char="•"/>
            </a:pPr>
            <a:r>
              <a:rPr lang="ar-JO" b="0" dirty="0"/>
              <a:t>صورة / فيديو </a:t>
            </a:r>
            <a:r>
              <a:rPr lang="en-US" b="0" dirty="0"/>
              <a:t>Photo / Video</a:t>
            </a:r>
            <a:r>
              <a:rPr lang="ar-JO" b="0" dirty="0"/>
              <a:t>.</a:t>
            </a:r>
            <a:endParaRPr lang="en-US" b="0" dirty="0"/>
          </a:p>
          <a:p>
            <a:pPr marL="342900" indent="-342900">
              <a:buClr>
                <a:schemeClr val="tx2"/>
              </a:buClr>
              <a:buFont typeface="Arial" panose="020B0604020202020204" pitchFamily="34" charset="0"/>
              <a:buChar char="•"/>
            </a:pPr>
            <a:r>
              <a:rPr lang="ar-JO" b="0" dirty="0"/>
              <a:t>مناسبة شخصية </a:t>
            </a:r>
            <a:r>
              <a:rPr lang="en-US" b="0" dirty="0"/>
              <a:t>Life Event </a:t>
            </a:r>
            <a:r>
              <a:rPr lang="ar-JO" b="0" dirty="0"/>
              <a:t>.</a:t>
            </a:r>
          </a:p>
          <a:p>
            <a:pPr marL="342900" indent="-342900">
              <a:buClr>
                <a:schemeClr val="tx2"/>
              </a:buClr>
              <a:buFont typeface="Arial" panose="020B0604020202020204" pitchFamily="34" charset="0"/>
              <a:buChar char="•"/>
            </a:pPr>
            <a:r>
              <a:rPr lang="ar-JO" b="0" dirty="0"/>
              <a:t>الاشارة  </a:t>
            </a:r>
            <a:r>
              <a:rPr lang="en-US" b="0" dirty="0"/>
              <a:t>TAG</a:t>
            </a:r>
            <a:r>
              <a:rPr lang="ar-JO" b="0" dirty="0"/>
              <a:t>.</a:t>
            </a:r>
            <a:endParaRPr lang="en-US" b="0" dirty="0"/>
          </a:p>
          <a:p>
            <a:pPr marL="342900" indent="-342900">
              <a:buClr>
                <a:schemeClr val="tx2"/>
              </a:buClr>
              <a:buFont typeface="Arial" panose="020B0604020202020204" pitchFamily="34" charset="0"/>
              <a:buChar char="•"/>
            </a:pPr>
            <a:r>
              <a:rPr lang="ar-JO" b="0" dirty="0"/>
              <a:t>الشعور.</a:t>
            </a:r>
          </a:p>
          <a:p>
            <a:pPr marL="342900" indent="-342900">
              <a:buClr>
                <a:schemeClr val="tx2"/>
              </a:buClr>
              <a:buFont typeface="Arial" panose="020B0604020202020204" pitchFamily="34" charset="0"/>
              <a:buChar char="•"/>
            </a:pPr>
            <a:r>
              <a:rPr lang="ar-JO" b="0" dirty="0"/>
              <a:t>الموقع.</a:t>
            </a:r>
          </a:p>
          <a:p>
            <a:pPr marL="342900" indent="-342900">
              <a:buClr>
                <a:schemeClr val="tx2"/>
              </a:buClr>
              <a:buFont typeface="Arial" panose="020B0604020202020204" pitchFamily="34" charset="0"/>
              <a:buChar char="•"/>
            </a:pPr>
            <a:r>
              <a:rPr lang="ar-JO" b="0" dirty="0"/>
              <a:t>تاريخ ووقت المنشور</a:t>
            </a:r>
          </a:p>
          <a:p>
            <a:pPr marL="342900" indent="-342900">
              <a:buClr>
                <a:schemeClr val="tx2"/>
              </a:buClr>
              <a:buFont typeface="Arial" panose="020B0604020202020204" pitchFamily="34" charset="0"/>
              <a:buChar char="•"/>
            </a:pPr>
            <a:r>
              <a:rPr lang="ar-JO" b="0" dirty="0"/>
              <a:t>محدد الجمهور </a:t>
            </a:r>
            <a:r>
              <a:rPr lang="en-US" b="0" dirty="0"/>
              <a:t>Audience selector</a:t>
            </a:r>
            <a:r>
              <a:rPr lang="ar-JO" b="0" dirty="0"/>
              <a:t>.</a:t>
            </a:r>
          </a:p>
          <a:p>
            <a:pPr marL="342900" indent="-342900">
              <a:buClr>
                <a:schemeClr val="tx2"/>
              </a:buClr>
              <a:buFont typeface="Arial" panose="020B0604020202020204" pitchFamily="34" charset="0"/>
              <a:buChar char="•"/>
            </a:pPr>
            <a:r>
              <a:rPr lang="ar-JO" b="0" dirty="0"/>
              <a:t>نشر</a:t>
            </a:r>
            <a:endParaRPr lang="en-US"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5</a:t>
            </a:fld>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0"/>
            <a:ext cx="5548343"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8171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التحكم بالخصوصية</a:t>
            </a: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من المهم اختيار إعدادات الخصوصية التي ستكون الأفضل بالنسبة لك. الفيسبوك يوفر طريقتان رئيسيتان للتحكم بخصوصيتك:</a:t>
            </a:r>
          </a:p>
          <a:p>
            <a:pPr marL="342900" indent="-342900">
              <a:buClr>
                <a:schemeClr val="tx2"/>
              </a:buClr>
              <a:buFont typeface="Arial" panose="020B0604020202020204" pitchFamily="34" charset="0"/>
              <a:buChar char="•"/>
            </a:pPr>
            <a:endParaRPr lang="en-US" b="0" dirty="0"/>
          </a:p>
          <a:p>
            <a:pPr marL="800100" lvl="1" indent="-342900"/>
            <a:r>
              <a:rPr lang="ar-JO" b="1" dirty="0"/>
              <a:t>إعدادات الخصوصية </a:t>
            </a:r>
            <a:r>
              <a:rPr lang="en-US" b="1" dirty="0"/>
              <a:t>Privacy Settings </a:t>
            </a:r>
            <a:r>
              <a:rPr lang="ar-JO" b="1" dirty="0"/>
              <a:t>:</a:t>
            </a:r>
            <a:r>
              <a:rPr lang="ar-JO" dirty="0"/>
              <a:t> يمكنك تطبيق إعدادات الخصوصية التي تحدد القواعد العامة حول الذين يمكنهم رؤية المعلومات الخاصة بك.</a:t>
            </a:r>
          </a:p>
          <a:p>
            <a:pPr marL="800100" lvl="1" indent="-342900"/>
            <a:r>
              <a:rPr lang="ar-JO" b="1" dirty="0"/>
              <a:t>محدد الجمهور (</a:t>
            </a:r>
            <a:r>
              <a:rPr lang="en-US" b="1" dirty="0"/>
              <a:t>Audience Selector</a:t>
            </a:r>
            <a:r>
              <a:rPr lang="ar-JO" b="1" dirty="0"/>
              <a:t>):</a:t>
            </a:r>
            <a:r>
              <a:rPr lang="ar-JO" dirty="0"/>
              <a:t> يمكنك تحديد من سيرى منشوراتك على فيسبوك عندما تقوم بعملية النشر من خلال اختيار محدد الجمهور.</a:t>
            </a:r>
            <a:r>
              <a:rPr lang="en-US" dirty="0"/>
              <a:t> </a:t>
            </a:r>
            <a:endParaRPr lang="en-US"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6</a:t>
            </a:fld>
            <a:endParaRPr lang="en-GB"/>
          </a:p>
        </p:txBody>
      </p:sp>
    </p:spTree>
    <p:extLst>
      <p:ext uri="{BB962C8B-B14F-4D97-AF65-F5344CB8AC3E}">
        <p14:creationId xmlns:p14="http://schemas.microsoft.com/office/powerpoint/2010/main" val="1888103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اعدادات الخصوصية</a:t>
            </a:r>
            <a:br>
              <a:rPr lang="ar-JO" dirty="0"/>
            </a:br>
            <a:r>
              <a:rPr lang="en-US" dirty="0"/>
              <a:t>Privacy Settings</a:t>
            </a:r>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للوصول الى اعدادات الخصوصية العامة نقوم بما يلي:</a:t>
            </a:r>
          </a:p>
          <a:p>
            <a:pPr marL="914400" lvl="1" indent="-457200">
              <a:buFont typeface="+mj-lt"/>
              <a:buAutoNum type="arabicPeriod"/>
            </a:pPr>
            <a:r>
              <a:rPr lang="ar-JO" dirty="0"/>
              <a:t>انقر على السهم المنسدل على شريط الأدوات، ثم اختر إعدادات.</a:t>
            </a:r>
          </a:p>
          <a:p>
            <a:pPr marL="914400" lvl="1" indent="-457200">
              <a:buFont typeface="+mj-lt"/>
              <a:buAutoNum type="arabicPeriod"/>
            </a:pPr>
            <a:r>
              <a:rPr lang="ar-JO" dirty="0"/>
              <a:t>ستظهر صفحة الإعدادات. بعد ذلك، حدد الخصوصية.</a:t>
            </a:r>
            <a:endParaRPr lang="en-US" dirty="0"/>
          </a:p>
          <a:p>
            <a:pPr marL="800100" lvl="1" indent="-342900"/>
            <a:endParaRPr lang="en-US"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7</a:t>
            </a:fld>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2378592"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3"/>
          <a:stretch>
            <a:fillRect/>
          </a:stretch>
        </p:blipFill>
        <p:spPr>
          <a:xfrm>
            <a:off x="495300" y="2971800"/>
            <a:ext cx="6705600" cy="2743822"/>
          </a:xfrm>
          <a:prstGeom prst="rect">
            <a:avLst/>
          </a:prstGeom>
        </p:spPr>
      </p:pic>
    </p:spTree>
    <p:extLst>
      <p:ext uri="{BB962C8B-B14F-4D97-AF65-F5344CB8AC3E}">
        <p14:creationId xmlns:p14="http://schemas.microsoft.com/office/powerpoint/2010/main" val="183196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محدد الجمهور</a:t>
            </a:r>
            <a:br>
              <a:rPr lang="en-US" dirty="0"/>
            </a:br>
            <a:r>
              <a:rPr lang="en-US" dirty="0"/>
              <a:t>Audience Selector</a:t>
            </a:r>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تظهر أداة تحديد الجمهور في معظم الأماكن التي تشارك فيها تحديثات الحالة والصور وغيرها من الأشياء التي تنشرها. انقر على الأداة ثم حدد مع من تريد مشاركة محتوى ما.</a:t>
            </a:r>
          </a:p>
          <a:p>
            <a:pPr marL="342900" indent="-342900">
              <a:buClr>
                <a:schemeClr val="tx2"/>
              </a:buClr>
              <a:buFont typeface="Arial" panose="020B0604020202020204" pitchFamily="34" charset="0"/>
              <a:buChar char="•"/>
            </a:pPr>
            <a:r>
              <a:rPr lang="ar-JO" b="0" dirty="0"/>
              <a:t>لاستخدام محدد الجمهور (</a:t>
            </a:r>
            <a:r>
              <a:rPr lang="en-US" b="0" dirty="0"/>
              <a:t>Audience Selector</a:t>
            </a:r>
            <a:r>
              <a:rPr lang="ar-JO" b="0" dirty="0"/>
              <a:t>) على الناشر انقر فوق محدد الجمهور واختر الجمهور المطلوب</a:t>
            </a:r>
            <a:r>
              <a:rPr lang="ar-JO" dirty="0"/>
              <a:t>.</a:t>
            </a:r>
          </a:p>
          <a:p>
            <a:pPr marL="914400" lvl="1" indent="-457200">
              <a:buFont typeface="+mj-lt"/>
              <a:buAutoNum type="arabicPeriod"/>
            </a:pPr>
            <a:endParaRPr lang="ar-JO" dirty="0"/>
          </a:p>
          <a:p>
            <a:pPr marL="914400" lvl="1" indent="-457200">
              <a:buFont typeface="+mj-lt"/>
              <a:buAutoNum type="arabicPeriod"/>
            </a:pPr>
            <a:endParaRPr lang="ar-JO" dirty="0"/>
          </a:p>
          <a:p>
            <a:pPr marL="914400" lvl="1" indent="-457200">
              <a:buFont typeface="+mj-lt"/>
              <a:buAutoNum type="arabicPeriod"/>
            </a:pPr>
            <a:endParaRPr lang="ar-JO" dirty="0"/>
          </a:p>
          <a:p>
            <a:pPr marL="800100" lvl="1" indent="-342900"/>
            <a:endParaRPr lang="en-US"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8</a:t>
            </a:fld>
            <a:endParaRPr lang="en-GB"/>
          </a:p>
        </p:txBody>
      </p:sp>
      <p:pic>
        <p:nvPicPr>
          <p:cNvPr id="1026" name="Picture 2" descr="https://scontent.famm2-1.fna.fbcdn.net/v/t39.2365-6/10173504_313437838809978_1210546865_n.png?_nc_eui2=v1%3AAeHC7wxuyWqPaCnAmNvdFW_anrgKfLaa7iBZSZGb519TxhIAoA-ojXseYfUSwtqzqFf7CJm6O07IOuGzrz9ay1g5PaV0wrIzNtPccr4ZOvq87Q&amp;oh=337f97645c5b6472b96231ee81a027e7&amp;oe=5AA06ABB">
            <a:extLst>
              <a:ext uri="{FF2B5EF4-FFF2-40B4-BE49-F238E27FC236}">
                <a16:creationId xmlns:a16="http://schemas.microsoft.com/office/drawing/2014/main" id="{A895ABD4-415A-4885-B26C-B112F0B525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200400"/>
            <a:ext cx="5610225" cy="3174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777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محدد الجمهور</a:t>
            </a:r>
            <a:br>
              <a:rPr lang="en-US" dirty="0"/>
            </a:br>
            <a:r>
              <a:rPr lang="en-US" dirty="0"/>
              <a:t>Audience Selector</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ar-JO" b="0" dirty="0"/>
              <a:t>تتذكر أداة تحديد الجمهور آخر جمهور قمت بمشاركة منشوراتك معه في آخر مرة قمت فيها بنشر شيء وتستخدم الجمهور نفسه عند المشاركة مرة أخرى إلا إذا قمت بتغييره. على سبيل المثال، إذا اخترت </a:t>
            </a:r>
            <a:r>
              <a:rPr lang="ar-JO" dirty="0"/>
              <a:t>العامة</a:t>
            </a:r>
            <a:r>
              <a:rPr lang="ar-JO" b="0" dirty="0"/>
              <a:t> لمنشور، فسوف يكون منشورك التالي أيضًا بالقيمة </a:t>
            </a:r>
            <a:r>
              <a:rPr lang="ar-JO" dirty="0"/>
              <a:t>العامة</a:t>
            </a:r>
            <a:r>
              <a:rPr lang="ar-JO" b="0" dirty="0"/>
              <a:t> إلا إذا قمت بتغيير الجمهور عند النشر. تظهر هذه الأداة في أماكن متعددة مثل اختصارات الخصوصية وإعدادات الخصوصية. عند إجراء تغيير على أداة تحديد الجمهور في مكان واحد، يتم تحديث الأداة بهذا التغيير في كل الأماكن التي تظهر بها.</a:t>
            </a:r>
          </a:p>
          <a:p>
            <a:pPr marL="342900" indent="-342900">
              <a:buFont typeface="Arial" panose="020B0604020202020204" pitchFamily="34" charset="0"/>
              <a:buChar char="•"/>
            </a:pPr>
            <a:r>
              <a:rPr lang="ar-JO" b="0" dirty="0"/>
              <a:t>تظهر أيضًا أداة تحديد الجمهور بجوار المحتويات التي سبق لك مشاركتها، وبالتالي يمكنك معرفة الجمهور الذي يمكنه رؤية كل منشور من منشوراتك. بعد مشاركة منشور، يكون لديك خيار تغيير من تشاركه معه. إذا كنت تريد تغيير جمهور منشور ما بعد نشره، فانقر على أداة تحديد الجمهور ثم حدد جمهورًا جديدًا.</a:t>
            </a:r>
          </a:p>
          <a:p>
            <a:pPr marL="342900" indent="-342900">
              <a:buFont typeface="Arial" panose="020B0604020202020204" pitchFamily="34" charset="0"/>
              <a:buChar char="•"/>
            </a:pPr>
            <a:r>
              <a:rPr lang="ar-JO" b="0" dirty="0"/>
              <a:t>تذكر، إذا قمت بالنشر على يوميات شخص آخر، فسوف يتحكم هذا الشخص في الجمهور الذي يمكنه عرض المنشور. بالإضافة إلى ذلك، يستطيع أي شخص تمّت الإشارة إليه في منشور ما رؤية هذا الأخير إلى جانب أصدقائه.</a:t>
            </a:r>
          </a:p>
        </p:txBody>
      </p:sp>
      <p:sp>
        <p:nvSpPr>
          <p:cNvPr id="4" name="Slide Number Placeholder 3"/>
          <p:cNvSpPr>
            <a:spLocks noGrp="1"/>
          </p:cNvSpPr>
          <p:nvPr>
            <p:ph type="sldNum" sz="quarter" idx="12"/>
          </p:nvPr>
        </p:nvSpPr>
        <p:spPr/>
        <p:txBody>
          <a:bodyPr/>
          <a:lstStyle/>
          <a:p>
            <a:fld id="{A85E95EA-764A-438A-AB2D-615555310C78}" type="slidenum">
              <a:rPr lang="en-GB" smtClean="0"/>
              <a:pPr/>
              <a:t>9</a:t>
            </a:fld>
            <a:endParaRPr lang="en-GB"/>
          </a:p>
        </p:txBody>
      </p:sp>
    </p:spTree>
    <p:extLst>
      <p:ext uri="{BB962C8B-B14F-4D97-AF65-F5344CB8AC3E}">
        <p14:creationId xmlns:p14="http://schemas.microsoft.com/office/powerpoint/2010/main" val="42190202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N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14875</TotalTime>
  <Words>1821</Words>
  <Application>Microsoft Office PowerPoint</Application>
  <PresentationFormat>On-screen Show (4:3)</PresentationFormat>
  <Paragraphs>267</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Black</vt:lpstr>
      <vt:lpstr>Calibri</vt:lpstr>
      <vt:lpstr>Tahoma</vt:lpstr>
      <vt:lpstr>SN Theme</vt:lpstr>
      <vt:lpstr>فيسبوك Facebook</vt:lpstr>
      <vt:lpstr>ما هو الفيسبوك؟</vt:lpstr>
      <vt:lpstr>الدخول الى فيسبوك</vt:lpstr>
      <vt:lpstr>شريط الأدوات Toolbar</vt:lpstr>
      <vt:lpstr>المنشورات Posts</vt:lpstr>
      <vt:lpstr>التحكم بالخصوصية</vt:lpstr>
      <vt:lpstr>اعدادات الخصوصية Privacy Settings</vt:lpstr>
      <vt:lpstr>محدد الجمهور Audience Selector</vt:lpstr>
      <vt:lpstr>محدد الجمهور Audience Selector</vt:lpstr>
      <vt:lpstr>محدد الجمهور Audience Selector</vt:lpstr>
      <vt:lpstr>الاشارة TAG</vt:lpstr>
      <vt:lpstr>الاشارة TAG</vt:lpstr>
      <vt:lpstr>علامة التصنيف Hashtag (#)</vt:lpstr>
      <vt:lpstr>سحل النشاط Activity Log</vt:lpstr>
      <vt:lpstr>القوائم Lists</vt:lpstr>
      <vt:lpstr>القوائم Lists</vt:lpstr>
      <vt:lpstr>القوائم Lists</vt:lpstr>
      <vt:lpstr>القوائم Lists</vt:lpstr>
      <vt:lpstr>المناسبات Events</vt:lpstr>
      <vt:lpstr>المناسبات Events</vt:lpstr>
      <vt:lpstr>المناسبات Events</vt:lpstr>
      <vt:lpstr>المناسبات Events</vt:lpstr>
      <vt:lpstr>صفحة فيسبوك Facebook Page</vt:lpstr>
      <vt:lpstr>صفحة فيسبوك Facebook Page</vt:lpstr>
      <vt:lpstr>صفحة فيسبوك Facebook Page</vt:lpstr>
      <vt:lpstr>صفحة فيسبوك Facebook Page</vt:lpstr>
      <vt:lpstr>صفحة فيسبوك Facebook Page</vt:lpstr>
      <vt:lpstr>الفرق بين صفحة الفيسبوك وحساب فيسبوك الشخصي</vt:lpstr>
      <vt:lpstr>المجموعات Groups</vt:lpstr>
      <vt:lpstr>المجموعات Groups</vt:lpstr>
      <vt:lpstr>المجموعات Groups</vt:lpstr>
      <vt:lpstr>المجموعات Groups</vt:lpstr>
      <vt:lpstr>المجموعات Groups</vt:lpstr>
      <vt:lpstr>المجموعات Groups</vt:lpstr>
      <vt:lpstr>المجموعات Groups</vt:lpstr>
      <vt:lpstr>الفرق بين صفحة الفيسبوك ومجموعة فيسبوك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networks skills 0731101 (1)</dc:title>
  <dc:creator>ola</dc:creator>
  <cp:lastModifiedBy>Raneem Qaddoura</cp:lastModifiedBy>
  <cp:revision>545</cp:revision>
  <dcterms:created xsi:type="dcterms:W3CDTF">2015-02-28T12:48:04Z</dcterms:created>
  <dcterms:modified xsi:type="dcterms:W3CDTF">2017-11-04T21:32:15Z</dcterms:modified>
</cp:coreProperties>
</file>